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embeddedFontLst>
    <p:embeddedFont>
      <p:font typeface="Dream-XiaYiGBT" panose="02010600030101010101" charset="-122"/>
      <p:regular r:id="rId26"/>
    </p:embeddedFont>
    <p:embeddedFont>
      <p:font typeface="OPPOSans B" panose="02010600030101010101" charset="-122"/>
      <p:regular r:id="rId27"/>
    </p:embeddedFont>
    <p:embeddedFont>
      <p:font typeface="OPPOSans H" panose="02010600030101010101" charset="-122"/>
      <p:regular r:id="rId28"/>
    </p:embeddedFont>
    <p:embeddedFont>
      <p:font typeface="Source Han Sans" panose="02010600030101010101" charset="-122"/>
      <p:regular r:id="rId29"/>
    </p:embeddedFont>
    <p:embeddedFont>
      <p:font typeface="Source Han Sans CN Bold" panose="02010600030101010101" charset="-122"/>
      <p:regular r:id="rId30"/>
    </p:embeddedFont>
    <p:embeddedFont>
      <p:font typeface="微软雅黑" panose="020B0503020204020204" pitchFamily="34" charset="-122"/>
      <p:regular r:id="rId31"/>
      <p:bold r:id="rId32"/>
    </p:embeddedFont>
    <p:embeddedFont>
      <p:font typeface="等线" panose="02010600030101010101" pitchFamily="2" charset="-122"/>
      <p:regular r:id="rId33"/>
      <p:bold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C78EE-14D2-4311-B0ED-B5F704E70FB6}" type="datetimeFigureOut">
              <a:rPr lang="zh-CN" altLang="en-US" smtClean="0"/>
              <a:t>2025/4/13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3F3EE-A07E-425E-AE48-BB750A810D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93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3F3EE-A07E-425E-AE48-BB750A810DC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52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alphaModFix/>
          </a:blip>
          <a:srcRect l="28504" t="1760" r="25401" b="1098"/>
          <a:stretch>
            <a:fillRect/>
          </a:stretch>
        </p:blipFill>
        <p:spPr>
          <a:xfrm>
            <a:off x="1" y="0"/>
            <a:ext cx="4511431" cy="5328366"/>
          </a:xfrm>
          <a:custGeom>
            <a:avLst/>
            <a:gdLst/>
            <a:ahLst/>
            <a:cxnLst/>
            <a:rect l="l" t="t" r="r" b="b"/>
            <a:pathLst>
              <a:path w="4508500" h="5334000">
                <a:moveTo>
                  <a:pt x="0" y="0"/>
                </a:moveTo>
                <a:lnTo>
                  <a:pt x="4511431" y="0"/>
                </a:lnTo>
                <a:lnTo>
                  <a:pt x="4511431" y="5328366"/>
                </a:lnTo>
                <a:lnTo>
                  <a:pt x="0" y="5328366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4511824" y="0"/>
            <a:ext cx="7680176" cy="5328000"/>
          </a:xfrm>
          <a:custGeom>
            <a:avLst/>
            <a:gdLst>
              <a:gd name="connsiteX0" fmla="*/ 0 w 7680176"/>
              <a:gd name="connsiteY0" fmla="*/ 0 h 5328000"/>
              <a:gd name="connsiteX1" fmla="*/ 7680176 w 7680176"/>
              <a:gd name="connsiteY1" fmla="*/ 0 h 5328000"/>
              <a:gd name="connsiteX2" fmla="*/ 7680176 w 7680176"/>
              <a:gd name="connsiteY2" fmla="*/ 5328000 h 5328000"/>
              <a:gd name="connsiteX3" fmla="*/ 0 w 7680176"/>
              <a:gd name="connsiteY3" fmla="*/ 5328000 h 5328000"/>
            </a:gdLst>
            <a:ahLst/>
            <a:cxnLst/>
            <a:rect l="l" t="t" r="r" b="b"/>
            <a:pathLst>
              <a:path w="7680176" h="5328000">
                <a:moveTo>
                  <a:pt x="0" y="0"/>
                </a:moveTo>
                <a:lnTo>
                  <a:pt x="7680176" y="0"/>
                </a:lnTo>
                <a:lnTo>
                  <a:pt x="7680176" y="5328000"/>
                </a:lnTo>
                <a:lnTo>
                  <a:pt x="0" y="532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" y="5328000"/>
            <a:ext cx="4511825" cy="1530000"/>
          </a:xfrm>
          <a:custGeom>
            <a:avLst/>
            <a:gdLst>
              <a:gd name="connsiteX0" fmla="*/ 0 w 4511825"/>
              <a:gd name="connsiteY0" fmla="*/ 0 h 1530000"/>
              <a:gd name="connsiteX1" fmla="*/ 4511825 w 4511825"/>
              <a:gd name="connsiteY1" fmla="*/ 0 h 1530000"/>
              <a:gd name="connsiteX2" fmla="*/ 4511825 w 4511825"/>
              <a:gd name="connsiteY2" fmla="*/ 1530000 h 1530000"/>
              <a:gd name="connsiteX3" fmla="*/ 0 w 4511825"/>
              <a:gd name="connsiteY3" fmla="*/ 1530000 h 1530000"/>
            </a:gdLst>
            <a:ahLst/>
            <a:cxnLst/>
            <a:rect l="l" t="t" r="r" b="b"/>
            <a:pathLst>
              <a:path w="4511825" h="1530000">
                <a:moveTo>
                  <a:pt x="0" y="0"/>
                </a:moveTo>
                <a:lnTo>
                  <a:pt x="4511825" y="0"/>
                </a:lnTo>
                <a:lnTo>
                  <a:pt x="4511825" y="1530000"/>
                </a:lnTo>
                <a:lnTo>
                  <a:pt x="0" y="153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0" y="-183"/>
            <a:ext cx="4511431" cy="532836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4742481" y="1557580"/>
            <a:ext cx="6778006" cy="30531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53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基于.Net平台的企业内部知识库系统设计与实现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10007" y="5331417"/>
            <a:ext cx="7681993" cy="991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510007" y="6300060"/>
            <a:ext cx="7681993" cy="557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42481" y="5688863"/>
            <a:ext cx="2380839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sz="1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答辩人</a:t>
            </a:r>
            <a:r>
              <a:rPr kumimoji="1" lang="en-US" altLang="zh-CN" sz="1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：</a:t>
            </a:r>
            <a:r>
              <a:rPr kumimoji="1" lang="zh-CN" altLang="en-US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朱赟昱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9963375" y="5688863"/>
            <a:ext cx="2380839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时间：2025.4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86472AA4-A095-CFB2-59CA-493933C75D9C}"/>
              </a:ext>
            </a:extLst>
          </p:cNvPr>
          <p:cNvSpPr txBox="1"/>
          <p:nvPr/>
        </p:nvSpPr>
        <p:spPr>
          <a:xfrm>
            <a:off x="7351881" y="5662198"/>
            <a:ext cx="1939902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sz="1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指导教师</a:t>
            </a:r>
            <a:r>
              <a:rPr kumimoji="1" lang="en-US" altLang="zh-CN" sz="1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：</a:t>
            </a:r>
            <a:r>
              <a:rPr kumimoji="1" lang="zh-CN" altLang="en-US" sz="1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H"/>
              </a:rPr>
              <a:t>黄孝喜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666066" y="1457960"/>
            <a:ext cx="2044700" cy="3556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C</a:t>
            </a:r>
            <a:r>
              <a:rPr kumimoji="1" lang="en-US" altLang="zh-CN" sz="2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atalogue</a:t>
            </a:r>
            <a:endParaRPr kumimoji="1" lang="zh-CN" altLang="en-US"/>
          </a:p>
        </p:txBody>
      </p:sp>
      <p:cxnSp>
        <p:nvCxnSpPr>
          <p:cNvPr id="4" name="标题 1"/>
          <p:cNvCxnSpPr/>
          <p:nvPr/>
        </p:nvCxnSpPr>
        <p:spPr>
          <a:xfrm flipH="1">
            <a:off x="2666065" y="1976250"/>
            <a:ext cx="4558651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/>
          </a:ln>
        </p:spPr>
      </p:cxnSp>
      <p:sp>
        <p:nvSpPr>
          <p:cNvPr id="5" name="标题 1"/>
          <p:cNvSpPr txBox="1"/>
          <p:nvPr/>
        </p:nvSpPr>
        <p:spPr>
          <a:xfrm>
            <a:off x="4527581" y="1042071"/>
            <a:ext cx="1625600" cy="762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目录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0" y="0"/>
            <a:ext cx="1619250" cy="6858000"/>
          </a:xfrm>
          <a:prstGeom prst="rect">
            <a:avLst/>
          </a:prstGeom>
          <a:solidFill>
            <a:schemeClr val="accent1"/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810900" y="2819247"/>
            <a:ext cx="3708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系统设计与架构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378596" y="2741502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2.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666065" y="2741502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1.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087141" y="2819247"/>
            <a:ext cx="3708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项目背景与意义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810900" y="3884763"/>
            <a:ext cx="3708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数据库设计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3087141" y="3884763"/>
            <a:ext cx="3708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系统功能模块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666065" y="3793669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3.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378596" y="3793669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4.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810900" y="4950279"/>
            <a:ext cx="3708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总结与展望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087141" y="4950279"/>
            <a:ext cx="3708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系统运行与测试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2666065" y="4859185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5.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378596" y="4859185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6.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74744" y="545124"/>
            <a:ext cx="5547358" cy="5767753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343464" y="1164958"/>
            <a:ext cx="4048436" cy="22665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cxnSp>
        <p:nvCxnSpPr>
          <p:cNvPr id="5" name="标题 1"/>
          <p:cNvCxnSpPr/>
          <p:nvPr/>
        </p:nvCxnSpPr>
        <p:spPr>
          <a:xfrm>
            <a:off x="10603229" y="3509090"/>
            <a:ext cx="792000" cy="0"/>
          </a:xfrm>
          <a:prstGeom prst="line">
            <a:avLst/>
          </a:prstGeom>
          <a:noFill/>
          <a:ln w="31750" cap="sq">
            <a:solidFill>
              <a:schemeClr val="accent2"/>
            </a:solidFill>
            <a:miter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/>
          </a:blip>
          <a:srcRect l="24668" t="2320" r="24977" b="2607"/>
          <a:stretch>
            <a:fillRect/>
          </a:stretch>
        </p:blipFill>
        <p:spPr>
          <a:xfrm>
            <a:off x="0" y="-27384"/>
            <a:ext cx="6532991" cy="6912768"/>
          </a:xfrm>
          <a:custGeom>
            <a:avLst/>
            <a:gdLst/>
            <a:ahLst/>
            <a:cxnLst/>
            <a:rect l="l" t="t" r="r" b="b"/>
            <a:pathLst>
              <a:path w="6527800" h="6908800">
                <a:moveTo>
                  <a:pt x="0" y="0"/>
                </a:moveTo>
                <a:lnTo>
                  <a:pt x="6532991" y="0"/>
                </a:lnTo>
                <a:lnTo>
                  <a:pt x="6532991" y="6912768"/>
                </a:lnTo>
                <a:lnTo>
                  <a:pt x="0" y="691276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0" y="-27384"/>
            <a:ext cx="6532991" cy="6912768"/>
          </a:xfrm>
          <a:prstGeom prst="rect">
            <a:avLst/>
          </a:prstGeom>
          <a:solidFill>
            <a:schemeClr val="tx1">
              <a:alpha val="5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4720" y="3875056"/>
            <a:ext cx="4374180" cy="24313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3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项目背景与意义</a:t>
            </a: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7617223" y="2035926"/>
            <a:ext cx="3600000" cy="6206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知识分散与管理难题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617223" y="2739466"/>
            <a:ext cx="3600000" cy="13031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5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企业内部知识分散在不同部门和员工手中，缺乏统一存储与管理机制，导致员工查找知识困难，严重影响工作效率。
随着企业规模扩大，知识量呈指数级增长，管理难度日益增加，制约了企业的发展步伐。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74777" y="3537384"/>
            <a:ext cx="3600000" cy="6206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知识管理的重要性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74777" y="4234983"/>
            <a:ext cx="3600000" cy="13031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15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企业内部积累的大量知识，包括业务流程规范、技术解决方案、市场洞察信息等，是推动企业持续进步的牢固阶梯。
有效的知识管理能够提升企业核心竞争力，促进知识共享与创新，为企业在知识经济时代的稳健发展奠定坚实基础。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987553" y="2492275"/>
            <a:ext cx="1417052" cy="775193"/>
          </a:xfrm>
          <a:prstGeom prst="rightArrow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172652" y="2302219"/>
            <a:ext cx="1155309" cy="1155306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269926" y="2399492"/>
            <a:ext cx="960761" cy="96075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486400" y="2615965"/>
            <a:ext cx="527814" cy="527814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80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405022 w 720001"/>
              <a:gd name="connsiteY7" fmla="*/ 0 h 720001"/>
              <a:gd name="connsiteX8" fmla="*/ 720001 w 720001"/>
              <a:gd name="connsiteY8" fmla="*/ 314979 h 720001"/>
              <a:gd name="connsiteX9" fmla="*/ 405022 w 720001"/>
              <a:gd name="connsiteY9" fmla="*/ 314979 h 720001"/>
              <a:gd name="connsiteX10" fmla="*/ 360000 w 720001"/>
              <a:gd name="connsiteY10" fmla="*/ 0 h 720001"/>
              <a:gd name="connsiteX11" fmla="*/ 360000 w 720001"/>
              <a:gd name="connsiteY11" fmla="*/ 360000 h 720001"/>
              <a:gd name="connsiteX12" fmla="*/ 720000 w 720001"/>
              <a:gd name="connsiteY12" fmla="*/ 360000 h 720001"/>
              <a:gd name="connsiteX13" fmla="*/ 360000 w 720001"/>
              <a:gd name="connsiteY13" fmla="*/ 720001 h 720001"/>
              <a:gd name="connsiteX14" fmla="*/ 0 w 720001"/>
              <a:gd name="connsiteY14" fmla="*/ 360000 h 720001"/>
              <a:gd name="connsiteX15" fmla="*/ 360000 w 720001"/>
              <a:gd name="connsiteY15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80"/>
                </a:cubicBezTo>
                <a:cubicBezTo>
                  <a:pt x="566806" y="104878"/>
                  <a:pt x="538699" y="85967"/>
                  <a:pt x="507383" y="72694"/>
                </a:cubicBezTo>
                <a:cubicBezTo>
                  <a:pt x="491075" y="65755"/>
                  <a:pt x="474246" y="60637"/>
                  <a:pt x="457070" y="57166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0" y="360000"/>
                </a:lnTo>
                <a:cubicBezTo>
                  <a:pt x="720000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flipH="1">
            <a:off x="4787395" y="4017430"/>
            <a:ext cx="1417052" cy="77519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5864039" y="3827374"/>
            <a:ext cx="1155309" cy="115530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5961313" y="3924647"/>
            <a:ext cx="960761" cy="96075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6177787" y="4160896"/>
            <a:ext cx="527812" cy="488262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企业知识管理现状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6769099"/>
            <a:ext cx="12192000" cy="8890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3175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226435" y="1549585"/>
            <a:ext cx="640080" cy="640080"/>
          </a:xfrm>
          <a:prstGeom prst="ellipse">
            <a:avLst/>
          </a:prstGeom>
          <a:noFill/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195388" y="2411680"/>
            <a:ext cx="470217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解决企业知识管理痛点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195388" y="2763108"/>
            <a:ext cx="4702175" cy="33709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通过构建一个统一的知识库平台，实现企业内部知识的集中存储、高效检索和便捷共享，打破部门之间的知识壁垒，为员工提供一站式的知识服务。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395833" y="1737739"/>
            <a:ext cx="301285" cy="263771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312785" y="1549585"/>
            <a:ext cx="640080" cy="640080"/>
          </a:xfrm>
          <a:prstGeom prst="ellipse">
            <a:avLst/>
          </a:prstGeom>
          <a:noFill/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281738" y="2411680"/>
            <a:ext cx="470217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提升企业运营效率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281738" y="2763108"/>
            <a:ext cx="4702175" cy="33709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本项目旨在打造一个集中知识管理枢纽，提升企业整体运营效率，激发员工创新活力，加强企业在市场中的竞争力，为企业的发展提供有力的知识支持。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500939" y="1737738"/>
            <a:ext cx="263772" cy="263772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研究目的与意义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74744" y="545124"/>
            <a:ext cx="5547358" cy="5767753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343464" y="1164958"/>
            <a:ext cx="4048436" cy="22665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cxnSp>
        <p:nvCxnSpPr>
          <p:cNvPr id="5" name="标题 1"/>
          <p:cNvCxnSpPr/>
          <p:nvPr/>
        </p:nvCxnSpPr>
        <p:spPr>
          <a:xfrm>
            <a:off x="10603229" y="3509090"/>
            <a:ext cx="792000" cy="0"/>
          </a:xfrm>
          <a:prstGeom prst="line">
            <a:avLst/>
          </a:prstGeom>
          <a:noFill/>
          <a:ln w="31750" cap="sq">
            <a:solidFill>
              <a:schemeClr val="accent2"/>
            </a:solidFill>
            <a:miter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/>
          </a:blip>
          <a:srcRect l="24668" t="2320" r="24977" b="2607"/>
          <a:stretch>
            <a:fillRect/>
          </a:stretch>
        </p:blipFill>
        <p:spPr>
          <a:xfrm>
            <a:off x="0" y="-27384"/>
            <a:ext cx="6532991" cy="6912768"/>
          </a:xfrm>
          <a:custGeom>
            <a:avLst/>
            <a:gdLst/>
            <a:ahLst/>
            <a:cxnLst/>
            <a:rect l="l" t="t" r="r" b="b"/>
            <a:pathLst>
              <a:path w="6527800" h="6908800">
                <a:moveTo>
                  <a:pt x="0" y="0"/>
                </a:moveTo>
                <a:lnTo>
                  <a:pt x="6532991" y="0"/>
                </a:lnTo>
                <a:lnTo>
                  <a:pt x="6532991" y="6912768"/>
                </a:lnTo>
                <a:lnTo>
                  <a:pt x="0" y="691276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0" y="-27384"/>
            <a:ext cx="6532991" cy="6912768"/>
          </a:xfrm>
          <a:prstGeom prst="rect">
            <a:avLst/>
          </a:prstGeom>
          <a:solidFill>
            <a:schemeClr val="tx1">
              <a:alpha val="5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4720" y="3875056"/>
            <a:ext cx="4374180" cy="24313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3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系统设计与架构</a:t>
            </a: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177762" y="1359561"/>
            <a:ext cx="4558057" cy="4517106"/>
          </a:xfrm>
          <a:prstGeom prst="roundRect">
            <a:avLst>
              <a:gd name="adj" fmla="val 6083"/>
            </a:avLst>
          </a:prstGeom>
          <a:solidFill>
            <a:schemeClr val="bg1"/>
          </a:solidFill>
          <a:ln w="12700" cap="sq">
            <a:solidFill>
              <a:schemeClr val="accent1">
                <a:lumMod val="60000"/>
                <a:lumOff val="40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2665600" y="1694809"/>
            <a:ext cx="1582380" cy="158238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781577" y="1810785"/>
            <a:ext cx="1350426" cy="13504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454754" y="3293557"/>
            <a:ext cx="4004072" cy="76799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23000">
                      <a:srgbClr val="A0A759">
                        <a:alpha val="100000"/>
                      </a:srgbClr>
                    </a:gs>
                    <a:gs pos="100000">
                      <a:srgbClr val="C6CA9B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ource Han Sans CN Bold"/>
                <a:ea typeface="Source Han Sans CN Bold"/>
                <a:cs typeface="Source Han Sans CN Bold"/>
              </a:rPr>
              <a:t>分层架构设计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454753" y="4174573"/>
            <a:ext cx="4004075" cy="160457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8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系统框架整体分为前端UI、展示层、业务层、数据层、数据库层和运行环境等，采用分层架构设计，确保系统的稳定性和可扩展性</a:t>
            </a:r>
            <a:r>
              <a:rPr kumimoji="1" lang="en-US" altLang="zh-CN" sz="1188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前端UI提供用户友好的交互界面，展示层负责数据的展示，业务层处理业务逻辑，数据层进行数据的存储与管理，数据库层采用SQLite数据库，运行环境支持跨平台部署。</a:t>
            </a:r>
            <a:endParaRPr kumimoji="1" lang="zh-CN" altLang="en-US" dirty="0"/>
          </a:p>
        </p:txBody>
      </p:sp>
      <p:sp>
        <p:nvSpPr>
          <p:cNvPr id="8" name="标题 1"/>
          <p:cNvSpPr txBox="1"/>
          <p:nvPr/>
        </p:nvSpPr>
        <p:spPr>
          <a:xfrm>
            <a:off x="3210172" y="2218850"/>
            <a:ext cx="493236" cy="534296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486937" y="1359561"/>
            <a:ext cx="4558057" cy="4517106"/>
          </a:xfrm>
          <a:prstGeom prst="roundRect">
            <a:avLst>
              <a:gd name="adj" fmla="val 6083"/>
            </a:avLst>
          </a:prstGeom>
          <a:solidFill>
            <a:schemeClr val="bg1"/>
          </a:solidFill>
          <a:ln w="127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974775" y="1694809"/>
            <a:ext cx="1582380" cy="158238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579421" y="2316874"/>
            <a:ext cx="373089" cy="33824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090752" y="1810786"/>
            <a:ext cx="1350426" cy="13504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63929" y="3293557"/>
            <a:ext cx="4004072" cy="76799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23000">
                      <a:srgbClr val="A0A759">
                        <a:alpha val="100000"/>
                      </a:srgbClr>
                    </a:gs>
                    <a:gs pos="100000">
                      <a:srgbClr val="C6CA9B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ource Han Sans CN Bold"/>
                <a:ea typeface="Source Han Sans CN Bold"/>
                <a:cs typeface="Source Han Sans CN Bold"/>
              </a:rPr>
              <a:t>技术选型与优势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763928" y="4174573"/>
            <a:ext cx="4004075" cy="164267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9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后端语言使用.Net9，支持跨平台部署，通过即时编译(JIT)和提前编译(AOT)优化性能，提供高性能支持。
内置多种安全机制，如代码访问安全(CAS)和数据保护API，为系统和数据的安全提供有力保障。SQLite数据库简化了部署，访问速度快，确保数据一致性。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454707" y="2203807"/>
            <a:ext cx="622517" cy="564382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-381000" y="5016500"/>
            <a:ext cx="1358900" cy="1358900"/>
          </a:xfrm>
          <a:prstGeom prst="ellipse">
            <a:avLst/>
          </a:prstGeom>
          <a:solidFill>
            <a:srgbClr val="0068BF">
              <a:alpha val="40000"/>
            </a:srgbClr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226800" y="2654300"/>
            <a:ext cx="1917700" cy="1917700"/>
          </a:xfrm>
          <a:prstGeom prst="ellipse">
            <a:avLst/>
          </a:prstGeom>
          <a:solidFill>
            <a:srgbClr val="0068BF">
              <a:alpha val="20000"/>
            </a:srgbClr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254000" y="1320800"/>
            <a:ext cx="723900" cy="723900"/>
          </a:xfrm>
          <a:prstGeom prst="ellipse">
            <a:avLst/>
          </a:prstGeom>
          <a:solidFill>
            <a:srgbClr val="0068BF">
              <a:alpha val="19000"/>
            </a:srgbClr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系统整体框架设计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5400000">
            <a:off x="6467882" y="2740737"/>
            <a:ext cx="774393" cy="667423"/>
          </a:xfrm>
          <a:prstGeom prst="hexagon">
            <a:avLst>
              <a:gd name="adj" fmla="val 29289"/>
              <a:gd name="vf" fmla="val 115470"/>
            </a:avLst>
          </a:prstGeom>
          <a:gradFill>
            <a:gsLst>
              <a:gs pos="6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10800000" scaled="0"/>
          </a:gra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178997" y="3019910"/>
            <a:ext cx="4198036" cy="254823"/>
          </a:xfrm>
          <a:custGeom>
            <a:avLst/>
            <a:gdLst>
              <a:gd name="connsiteX0" fmla="*/ 0 w 5473700"/>
              <a:gd name="connsiteY0" fmla="*/ 558800 h 558800"/>
              <a:gd name="connsiteX1" fmla="*/ 698500 w 5473700"/>
              <a:gd name="connsiteY1" fmla="*/ 0 h 558800"/>
              <a:gd name="connsiteX2" fmla="*/ 5473700 w 5473700"/>
              <a:gd name="connsiteY2" fmla="*/ 0 h 558800"/>
              <a:gd name="connsiteX0-1" fmla="*/ 0 w 5473700"/>
              <a:gd name="connsiteY0-2" fmla="*/ 558800 h 558800"/>
              <a:gd name="connsiteX1-3" fmla="*/ 291212 w 5473700"/>
              <a:gd name="connsiteY1-4" fmla="*/ 30665 h 558800"/>
              <a:gd name="connsiteX2-5" fmla="*/ 5473700 w 5473700"/>
              <a:gd name="connsiteY2-6" fmla="*/ 0 h 558800"/>
              <a:gd name="connsiteX0-7" fmla="*/ 0 w 5485611"/>
              <a:gd name="connsiteY0-8" fmla="*/ 444889 h 444889"/>
              <a:gd name="connsiteX1-9" fmla="*/ 303123 w 5485611"/>
              <a:gd name="connsiteY1-10" fmla="*/ 30665 h 444889"/>
              <a:gd name="connsiteX2-11" fmla="*/ 5485611 w 5485611"/>
              <a:gd name="connsiteY2-12" fmla="*/ 0 h 444889"/>
              <a:gd name="connsiteX0-13" fmla="*/ 0 w 5479655"/>
              <a:gd name="connsiteY0-14" fmla="*/ 452007 h 452007"/>
              <a:gd name="connsiteX1-15" fmla="*/ 297167 w 5479655"/>
              <a:gd name="connsiteY1-16" fmla="*/ 30665 h 452007"/>
              <a:gd name="connsiteX2-17" fmla="*/ 5479655 w 5479655"/>
              <a:gd name="connsiteY2-18" fmla="*/ 0 h 452007"/>
              <a:gd name="connsiteX0-19" fmla="*/ 0 w 5485798"/>
              <a:gd name="connsiteY0-20" fmla="*/ 458977 h 458977"/>
              <a:gd name="connsiteX1-21" fmla="*/ 303310 w 5485798"/>
              <a:gd name="connsiteY1-22" fmla="*/ 30665 h 458977"/>
              <a:gd name="connsiteX2-23" fmla="*/ 5485798 w 5485798"/>
              <a:gd name="connsiteY2-24" fmla="*/ 0 h 458977"/>
              <a:gd name="connsiteX0-25" fmla="*/ 0 w 5485798"/>
              <a:gd name="connsiteY0-26" fmla="*/ 458977 h 458977"/>
              <a:gd name="connsiteX1-27" fmla="*/ 309453 w 5485798"/>
              <a:gd name="connsiteY1-28" fmla="*/ 34152 h 458977"/>
              <a:gd name="connsiteX2-29" fmla="*/ 5485798 w 5485798"/>
              <a:gd name="connsiteY2-30" fmla="*/ 0 h 458977"/>
              <a:gd name="connsiteX0-31" fmla="*/ 0 w 5639375"/>
              <a:gd name="connsiteY0-32" fmla="*/ 661139 h 661139"/>
              <a:gd name="connsiteX1-33" fmla="*/ 463030 w 5639375"/>
              <a:gd name="connsiteY1-34" fmla="*/ 34152 h 661139"/>
              <a:gd name="connsiteX2-35" fmla="*/ 5639375 w 5639375"/>
              <a:gd name="connsiteY2-36" fmla="*/ 0 h 661139"/>
              <a:gd name="connsiteX0-37" fmla="*/ 0 w 5448940"/>
              <a:gd name="connsiteY0-38" fmla="*/ 399722 h 399722"/>
              <a:gd name="connsiteX1-39" fmla="*/ 272595 w 5448940"/>
              <a:gd name="connsiteY1-40" fmla="*/ 34152 h 399722"/>
              <a:gd name="connsiteX2-41" fmla="*/ 5448940 w 5448940"/>
              <a:gd name="connsiteY2-42" fmla="*/ 0 h 399722"/>
              <a:gd name="connsiteX0-43" fmla="*/ 0 w 5432046"/>
              <a:gd name="connsiteY0-44" fmla="*/ 382293 h 382293"/>
              <a:gd name="connsiteX1-45" fmla="*/ 255701 w 5432046"/>
              <a:gd name="connsiteY1-46" fmla="*/ 34152 h 382293"/>
              <a:gd name="connsiteX2-47" fmla="*/ 5432046 w 5432046"/>
              <a:gd name="connsiteY2-48" fmla="*/ 0 h 382293"/>
              <a:gd name="connsiteX0-49" fmla="*/ 0 w 3122250"/>
              <a:gd name="connsiteY0-50" fmla="*/ 354408 h 354408"/>
              <a:gd name="connsiteX1-51" fmla="*/ 255701 w 3122250"/>
              <a:gd name="connsiteY1-52" fmla="*/ 6267 h 354408"/>
              <a:gd name="connsiteX2-53" fmla="*/ 3122250 w 3122250"/>
              <a:gd name="connsiteY2-54" fmla="*/ 0 h 354408"/>
              <a:gd name="connsiteX0-55" fmla="*/ 0 w 2707491"/>
              <a:gd name="connsiteY0-56" fmla="*/ 354408 h 354408"/>
              <a:gd name="connsiteX1-57" fmla="*/ 255701 w 2707491"/>
              <a:gd name="connsiteY1-58" fmla="*/ 6267 h 354408"/>
              <a:gd name="connsiteX2-59" fmla="*/ 2707491 w 2707491"/>
              <a:gd name="connsiteY2-60" fmla="*/ 0 h 354408"/>
              <a:gd name="connsiteX0-61" fmla="*/ 0 w 2707491"/>
              <a:gd name="connsiteY0-62" fmla="*/ 382292 h 382292"/>
              <a:gd name="connsiteX1-63" fmla="*/ 255701 w 2707491"/>
              <a:gd name="connsiteY1-64" fmla="*/ 34151 h 382292"/>
              <a:gd name="connsiteX2-65" fmla="*/ 2707491 w 2707491"/>
              <a:gd name="connsiteY2-66" fmla="*/ 0 h 382292"/>
              <a:gd name="connsiteX0-67" fmla="*/ 0 w 2707491"/>
              <a:gd name="connsiteY0-68" fmla="*/ 372997 h 372997"/>
              <a:gd name="connsiteX1-69" fmla="*/ 255701 w 2707491"/>
              <a:gd name="connsiteY1-70" fmla="*/ 24856 h 372997"/>
              <a:gd name="connsiteX2-71" fmla="*/ 2707491 w 2707491"/>
              <a:gd name="connsiteY2-72" fmla="*/ 0 h 372997"/>
            </a:gdLst>
            <a:ahLst/>
            <a:cxnLst/>
            <a:rect l="l" t="t" r="r" b="b"/>
            <a:pathLst>
              <a:path w="2707491" h="372997">
                <a:moveTo>
                  <a:pt x="0" y="372997"/>
                </a:moveTo>
                <a:lnTo>
                  <a:pt x="255701" y="24856"/>
                </a:lnTo>
                <a:lnTo>
                  <a:pt x="2707491" y="0"/>
                </a:lnTo>
              </a:path>
            </a:pathLst>
          </a:custGeom>
          <a:noFill/>
          <a:ln w="9525" cap="sq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miter/>
            <a:headEnd type="none"/>
            <a:tailEnd type="oval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537237" y="2324683"/>
            <a:ext cx="3804273" cy="64895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权限管理机制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511743" y="3082300"/>
            <a:ext cx="3920442" cy="28250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不同角色的权限设计确保了系统有序运行和知识内容的有效管理，避免了匿名随意评论带来的潜在问题，同时保障了数据安全和合理使用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权限控制精细，为用户分配不同级别的操作权限，确保每个用户只能访问和操作其权限范围内的数据和功能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7" name="标题 1"/>
          <p:cNvSpPr txBox="1"/>
          <p:nvPr/>
        </p:nvSpPr>
        <p:spPr>
          <a:xfrm rot="5400000">
            <a:off x="6584194" y="2840982"/>
            <a:ext cx="541769" cy="466932"/>
          </a:xfrm>
          <a:prstGeom prst="hexagon">
            <a:avLst>
              <a:gd name="adj" fmla="val 29289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24711" y="2914428"/>
            <a:ext cx="6604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>
            <a:off x="661117" y="2740737"/>
            <a:ext cx="774393" cy="667423"/>
          </a:xfrm>
          <a:prstGeom prst="hexagon">
            <a:avLst>
              <a:gd name="adj" fmla="val 29289"/>
              <a:gd name="vf" fmla="val 115470"/>
            </a:avLst>
          </a:prstGeom>
          <a:gradFill>
            <a:gsLst>
              <a:gs pos="6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10800000" scaled="0"/>
          </a:gra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372232" y="3019910"/>
            <a:ext cx="4198036" cy="254823"/>
          </a:xfrm>
          <a:custGeom>
            <a:avLst/>
            <a:gdLst>
              <a:gd name="connsiteX0" fmla="*/ 0 w 5473700"/>
              <a:gd name="connsiteY0" fmla="*/ 558800 h 558800"/>
              <a:gd name="connsiteX1" fmla="*/ 698500 w 5473700"/>
              <a:gd name="connsiteY1" fmla="*/ 0 h 558800"/>
              <a:gd name="connsiteX2" fmla="*/ 5473700 w 5473700"/>
              <a:gd name="connsiteY2" fmla="*/ 0 h 558800"/>
              <a:gd name="connsiteX0-1" fmla="*/ 0 w 5473700"/>
              <a:gd name="connsiteY0-2" fmla="*/ 558800 h 558800"/>
              <a:gd name="connsiteX1-3" fmla="*/ 291212 w 5473700"/>
              <a:gd name="connsiteY1-4" fmla="*/ 30665 h 558800"/>
              <a:gd name="connsiteX2-5" fmla="*/ 5473700 w 5473700"/>
              <a:gd name="connsiteY2-6" fmla="*/ 0 h 558800"/>
              <a:gd name="connsiteX0-7" fmla="*/ 0 w 5485611"/>
              <a:gd name="connsiteY0-8" fmla="*/ 444889 h 444889"/>
              <a:gd name="connsiteX1-9" fmla="*/ 303123 w 5485611"/>
              <a:gd name="connsiteY1-10" fmla="*/ 30665 h 444889"/>
              <a:gd name="connsiteX2-11" fmla="*/ 5485611 w 5485611"/>
              <a:gd name="connsiteY2-12" fmla="*/ 0 h 444889"/>
              <a:gd name="connsiteX0-13" fmla="*/ 0 w 5479655"/>
              <a:gd name="connsiteY0-14" fmla="*/ 452007 h 452007"/>
              <a:gd name="connsiteX1-15" fmla="*/ 297167 w 5479655"/>
              <a:gd name="connsiteY1-16" fmla="*/ 30665 h 452007"/>
              <a:gd name="connsiteX2-17" fmla="*/ 5479655 w 5479655"/>
              <a:gd name="connsiteY2-18" fmla="*/ 0 h 452007"/>
              <a:gd name="connsiteX0-19" fmla="*/ 0 w 5485798"/>
              <a:gd name="connsiteY0-20" fmla="*/ 458977 h 458977"/>
              <a:gd name="connsiteX1-21" fmla="*/ 303310 w 5485798"/>
              <a:gd name="connsiteY1-22" fmla="*/ 30665 h 458977"/>
              <a:gd name="connsiteX2-23" fmla="*/ 5485798 w 5485798"/>
              <a:gd name="connsiteY2-24" fmla="*/ 0 h 458977"/>
              <a:gd name="connsiteX0-25" fmla="*/ 0 w 5485798"/>
              <a:gd name="connsiteY0-26" fmla="*/ 458977 h 458977"/>
              <a:gd name="connsiteX1-27" fmla="*/ 309453 w 5485798"/>
              <a:gd name="connsiteY1-28" fmla="*/ 34152 h 458977"/>
              <a:gd name="connsiteX2-29" fmla="*/ 5485798 w 5485798"/>
              <a:gd name="connsiteY2-30" fmla="*/ 0 h 458977"/>
              <a:gd name="connsiteX0-31" fmla="*/ 0 w 5639375"/>
              <a:gd name="connsiteY0-32" fmla="*/ 661139 h 661139"/>
              <a:gd name="connsiteX1-33" fmla="*/ 463030 w 5639375"/>
              <a:gd name="connsiteY1-34" fmla="*/ 34152 h 661139"/>
              <a:gd name="connsiteX2-35" fmla="*/ 5639375 w 5639375"/>
              <a:gd name="connsiteY2-36" fmla="*/ 0 h 661139"/>
              <a:gd name="connsiteX0-37" fmla="*/ 0 w 5448940"/>
              <a:gd name="connsiteY0-38" fmla="*/ 399722 h 399722"/>
              <a:gd name="connsiteX1-39" fmla="*/ 272595 w 5448940"/>
              <a:gd name="connsiteY1-40" fmla="*/ 34152 h 399722"/>
              <a:gd name="connsiteX2-41" fmla="*/ 5448940 w 5448940"/>
              <a:gd name="connsiteY2-42" fmla="*/ 0 h 399722"/>
              <a:gd name="connsiteX0-43" fmla="*/ 0 w 5432046"/>
              <a:gd name="connsiteY0-44" fmla="*/ 382293 h 382293"/>
              <a:gd name="connsiteX1-45" fmla="*/ 255701 w 5432046"/>
              <a:gd name="connsiteY1-46" fmla="*/ 34152 h 382293"/>
              <a:gd name="connsiteX2-47" fmla="*/ 5432046 w 5432046"/>
              <a:gd name="connsiteY2-48" fmla="*/ 0 h 382293"/>
              <a:gd name="connsiteX0-49" fmla="*/ 0 w 3122250"/>
              <a:gd name="connsiteY0-50" fmla="*/ 354408 h 354408"/>
              <a:gd name="connsiteX1-51" fmla="*/ 255701 w 3122250"/>
              <a:gd name="connsiteY1-52" fmla="*/ 6267 h 354408"/>
              <a:gd name="connsiteX2-53" fmla="*/ 3122250 w 3122250"/>
              <a:gd name="connsiteY2-54" fmla="*/ 0 h 354408"/>
              <a:gd name="connsiteX0-55" fmla="*/ 0 w 2707491"/>
              <a:gd name="connsiteY0-56" fmla="*/ 354408 h 354408"/>
              <a:gd name="connsiteX1-57" fmla="*/ 255701 w 2707491"/>
              <a:gd name="connsiteY1-58" fmla="*/ 6267 h 354408"/>
              <a:gd name="connsiteX2-59" fmla="*/ 2707491 w 2707491"/>
              <a:gd name="connsiteY2-60" fmla="*/ 0 h 354408"/>
              <a:gd name="connsiteX0-61" fmla="*/ 0 w 2707491"/>
              <a:gd name="connsiteY0-62" fmla="*/ 382292 h 382292"/>
              <a:gd name="connsiteX1-63" fmla="*/ 255701 w 2707491"/>
              <a:gd name="connsiteY1-64" fmla="*/ 34151 h 382292"/>
              <a:gd name="connsiteX2-65" fmla="*/ 2707491 w 2707491"/>
              <a:gd name="connsiteY2-66" fmla="*/ 0 h 382292"/>
              <a:gd name="connsiteX0-67" fmla="*/ 0 w 2707491"/>
              <a:gd name="connsiteY0-68" fmla="*/ 372997 h 372997"/>
              <a:gd name="connsiteX1-69" fmla="*/ 255701 w 2707491"/>
              <a:gd name="connsiteY1-70" fmla="*/ 24856 h 372997"/>
              <a:gd name="connsiteX2-71" fmla="*/ 2707491 w 2707491"/>
              <a:gd name="connsiteY2-72" fmla="*/ 0 h 372997"/>
            </a:gdLst>
            <a:ahLst/>
            <a:cxnLst/>
            <a:rect l="l" t="t" r="r" b="b"/>
            <a:pathLst>
              <a:path w="2707491" h="372997">
                <a:moveTo>
                  <a:pt x="0" y="372997"/>
                </a:moveTo>
                <a:lnTo>
                  <a:pt x="255701" y="24856"/>
                </a:lnTo>
                <a:lnTo>
                  <a:pt x="2707491" y="0"/>
                </a:lnTo>
              </a:path>
            </a:pathLst>
          </a:custGeom>
          <a:noFill/>
          <a:ln w="9525" cap="sq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miter/>
            <a:headEnd type="none"/>
            <a:tailEnd type="oval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730472" y="2324683"/>
            <a:ext cx="3804273" cy="64895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用户角色分类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704978" y="3082300"/>
            <a:ext cx="3920442" cy="28250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系统设置了游客、用户、贡献者、版主和管理员五种不同的角色，每种角色被赋予不同级别的权限，契合企业的垂直化管理需求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 rot="5400000">
            <a:off x="777429" y="2840982"/>
            <a:ext cx="541769" cy="466932"/>
          </a:xfrm>
          <a:prstGeom prst="hexagon">
            <a:avLst>
              <a:gd name="adj" fmla="val 29289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17946" y="2914428"/>
            <a:ext cx="6604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用户角色与权限设计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74744" y="545124"/>
            <a:ext cx="5547358" cy="5767753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343464" y="1164958"/>
            <a:ext cx="4048436" cy="22665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cxnSp>
        <p:nvCxnSpPr>
          <p:cNvPr id="5" name="标题 1"/>
          <p:cNvCxnSpPr/>
          <p:nvPr/>
        </p:nvCxnSpPr>
        <p:spPr>
          <a:xfrm>
            <a:off x="10603229" y="3509090"/>
            <a:ext cx="792000" cy="0"/>
          </a:xfrm>
          <a:prstGeom prst="line">
            <a:avLst/>
          </a:prstGeom>
          <a:noFill/>
          <a:ln w="31750" cap="sq">
            <a:solidFill>
              <a:schemeClr val="accent2"/>
            </a:solidFill>
            <a:miter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/>
          </a:blip>
          <a:srcRect l="24668" t="2320" r="24977" b="2607"/>
          <a:stretch>
            <a:fillRect/>
          </a:stretch>
        </p:blipFill>
        <p:spPr>
          <a:xfrm>
            <a:off x="0" y="-27384"/>
            <a:ext cx="6532991" cy="6912768"/>
          </a:xfrm>
          <a:custGeom>
            <a:avLst/>
            <a:gdLst/>
            <a:ahLst/>
            <a:cxnLst/>
            <a:rect l="l" t="t" r="r" b="b"/>
            <a:pathLst>
              <a:path w="6527800" h="6908800">
                <a:moveTo>
                  <a:pt x="0" y="0"/>
                </a:moveTo>
                <a:lnTo>
                  <a:pt x="6532991" y="0"/>
                </a:lnTo>
                <a:lnTo>
                  <a:pt x="6532991" y="6912768"/>
                </a:lnTo>
                <a:lnTo>
                  <a:pt x="0" y="691276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0" y="-27384"/>
            <a:ext cx="6532991" cy="6912768"/>
          </a:xfrm>
          <a:prstGeom prst="rect">
            <a:avLst/>
          </a:prstGeom>
          <a:solidFill>
            <a:schemeClr val="tx1">
              <a:alpha val="5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4720" y="3875056"/>
            <a:ext cx="4374180" cy="24313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3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系统功能模块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1254045"/>
            <a:ext cx="9461611" cy="1428584"/>
          </a:xfrm>
          <a:prstGeom prst="roundRect">
            <a:avLst>
              <a:gd name="adj" fmla="val 8797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203200" dist="381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06670" y="1699649"/>
            <a:ext cx="8969071" cy="9067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页面管理模块作为知识库系统的核心，包括页面新增、修改、删除和查询等功能，为知识的录入和更新提供支持。
版主和贡献者可以新增页面，贡献者可以修改自己的页面，版主则可以修改和删除其他页面，方便知识的动态管理。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5400000">
            <a:off x="9962984" y="1130300"/>
            <a:ext cx="274984" cy="274984"/>
          </a:xfrm>
          <a:custGeom>
            <a:avLst/>
            <a:gdLst>
              <a:gd name="connsiteX0" fmla="*/ 0 w 1272540"/>
              <a:gd name="connsiteY0" fmla="*/ 636270 h 1272540"/>
              <a:gd name="connsiteX1" fmla="*/ 152400 w 1272540"/>
              <a:gd name="connsiteY1" fmla="*/ 483870 h 1272540"/>
              <a:gd name="connsiteX2" fmla="*/ 483870 w 1272540"/>
              <a:gd name="connsiteY2" fmla="*/ 483870 h 1272540"/>
              <a:gd name="connsiteX3" fmla="*/ 483870 w 1272540"/>
              <a:gd name="connsiteY3" fmla="*/ 152400 h 1272540"/>
              <a:gd name="connsiteX4" fmla="*/ 636270 w 1272540"/>
              <a:gd name="connsiteY4" fmla="*/ 0 h 1272540"/>
              <a:gd name="connsiteX5" fmla="*/ 788670 w 1272540"/>
              <a:gd name="connsiteY5" fmla="*/ 152400 h 1272540"/>
              <a:gd name="connsiteX6" fmla="*/ 788670 w 1272540"/>
              <a:gd name="connsiteY6" fmla="*/ 483870 h 1272540"/>
              <a:gd name="connsiteX7" fmla="*/ 1120140 w 1272540"/>
              <a:gd name="connsiteY7" fmla="*/ 483870 h 1272540"/>
              <a:gd name="connsiteX8" fmla="*/ 1272540 w 1272540"/>
              <a:gd name="connsiteY8" fmla="*/ 636270 h 1272540"/>
              <a:gd name="connsiteX9" fmla="*/ 1120140 w 1272540"/>
              <a:gd name="connsiteY9" fmla="*/ 788670 h 1272540"/>
              <a:gd name="connsiteX10" fmla="*/ 788670 w 1272540"/>
              <a:gd name="connsiteY10" fmla="*/ 788670 h 1272540"/>
              <a:gd name="connsiteX11" fmla="*/ 788670 w 1272540"/>
              <a:gd name="connsiteY11" fmla="*/ 1120140 h 1272540"/>
              <a:gd name="connsiteX12" fmla="*/ 636270 w 1272540"/>
              <a:gd name="connsiteY12" fmla="*/ 1272540 h 1272540"/>
              <a:gd name="connsiteX13" fmla="*/ 483870 w 1272540"/>
              <a:gd name="connsiteY13" fmla="*/ 1120140 h 1272540"/>
              <a:gd name="connsiteX14" fmla="*/ 483870 w 1272540"/>
              <a:gd name="connsiteY14" fmla="*/ 788670 h 1272540"/>
              <a:gd name="connsiteX15" fmla="*/ 152400 w 1272540"/>
              <a:gd name="connsiteY15" fmla="*/ 788670 h 1272540"/>
              <a:gd name="connsiteX16" fmla="*/ 0 w 1272540"/>
              <a:gd name="connsiteY16" fmla="*/ 636270 h 1272540"/>
            </a:gdLst>
            <a:ahLst/>
            <a:cxnLst/>
            <a:rect l="l" t="t" r="r" b="b"/>
            <a:pathLst>
              <a:path w="1272540" h="1272540">
                <a:moveTo>
                  <a:pt x="0" y="636270"/>
                </a:moveTo>
                <a:cubicBezTo>
                  <a:pt x="0" y="552102"/>
                  <a:pt x="68232" y="483870"/>
                  <a:pt x="152400" y="483870"/>
                </a:cubicBezTo>
                <a:lnTo>
                  <a:pt x="483870" y="483870"/>
                </a:lnTo>
                <a:lnTo>
                  <a:pt x="483870" y="152400"/>
                </a:lnTo>
                <a:cubicBezTo>
                  <a:pt x="483870" y="68232"/>
                  <a:pt x="552102" y="0"/>
                  <a:pt x="636270" y="0"/>
                </a:cubicBezTo>
                <a:cubicBezTo>
                  <a:pt x="720438" y="0"/>
                  <a:pt x="788670" y="68232"/>
                  <a:pt x="788670" y="152400"/>
                </a:cubicBezTo>
                <a:lnTo>
                  <a:pt x="788670" y="483870"/>
                </a:lnTo>
                <a:lnTo>
                  <a:pt x="1120140" y="483870"/>
                </a:lnTo>
                <a:cubicBezTo>
                  <a:pt x="1204308" y="483870"/>
                  <a:pt x="1272540" y="552102"/>
                  <a:pt x="1272540" y="636270"/>
                </a:cubicBezTo>
                <a:cubicBezTo>
                  <a:pt x="1272540" y="720438"/>
                  <a:pt x="1204308" y="788670"/>
                  <a:pt x="1120140" y="788670"/>
                </a:cubicBezTo>
                <a:lnTo>
                  <a:pt x="788670" y="788670"/>
                </a:lnTo>
                <a:lnTo>
                  <a:pt x="788670" y="1120140"/>
                </a:lnTo>
                <a:cubicBezTo>
                  <a:pt x="788670" y="1204308"/>
                  <a:pt x="720438" y="1272540"/>
                  <a:pt x="636270" y="1272540"/>
                </a:cubicBezTo>
                <a:cubicBezTo>
                  <a:pt x="552102" y="1272540"/>
                  <a:pt x="483870" y="1204308"/>
                  <a:pt x="483870" y="1120140"/>
                </a:cubicBezTo>
                <a:lnTo>
                  <a:pt x="483870" y="788670"/>
                </a:lnTo>
                <a:lnTo>
                  <a:pt x="152400" y="788670"/>
                </a:lnTo>
                <a:cubicBezTo>
                  <a:pt x="68232" y="788670"/>
                  <a:pt x="0" y="720438"/>
                  <a:pt x="0" y="636270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193912" y="2934061"/>
            <a:ext cx="9461611" cy="1428584"/>
          </a:xfrm>
          <a:prstGeom prst="roundRect">
            <a:avLst>
              <a:gd name="adj" fmla="val 8797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203200" dist="381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440182" y="3379665"/>
            <a:ext cx="8969071" cy="9067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7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页面附件子模块允许用户上传、删除和查询附件，附件上传后可以通过复制tag的方式引用到页面中，操作便捷高效。
页面修订功能允许查看页面的修订历史，版主和管理员可以将页面退回至某个修订版本，管理员还可以截断修订记录，优化页面空间。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400000">
            <a:off x="10503672" y="2834170"/>
            <a:ext cx="274984" cy="274984"/>
          </a:xfrm>
          <a:custGeom>
            <a:avLst/>
            <a:gdLst>
              <a:gd name="connsiteX0" fmla="*/ 0 w 1272540"/>
              <a:gd name="connsiteY0" fmla="*/ 636270 h 1272540"/>
              <a:gd name="connsiteX1" fmla="*/ 152400 w 1272540"/>
              <a:gd name="connsiteY1" fmla="*/ 483870 h 1272540"/>
              <a:gd name="connsiteX2" fmla="*/ 483870 w 1272540"/>
              <a:gd name="connsiteY2" fmla="*/ 483870 h 1272540"/>
              <a:gd name="connsiteX3" fmla="*/ 483870 w 1272540"/>
              <a:gd name="connsiteY3" fmla="*/ 152400 h 1272540"/>
              <a:gd name="connsiteX4" fmla="*/ 636270 w 1272540"/>
              <a:gd name="connsiteY4" fmla="*/ 0 h 1272540"/>
              <a:gd name="connsiteX5" fmla="*/ 788670 w 1272540"/>
              <a:gd name="connsiteY5" fmla="*/ 152400 h 1272540"/>
              <a:gd name="connsiteX6" fmla="*/ 788670 w 1272540"/>
              <a:gd name="connsiteY6" fmla="*/ 483870 h 1272540"/>
              <a:gd name="connsiteX7" fmla="*/ 1120140 w 1272540"/>
              <a:gd name="connsiteY7" fmla="*/ 483870 h 1272540"/>
              <a:gd name="connsiteX8" fmla="*/ 1272540 w 1272540"/>
              <a:gd name="connsiteY8" fmla="*/ 636270 h 1272540"/>
              <a:gd name="connsiteX9" fmla="*/ 1120140 w 1272540"/>
              <a:gd name="connsiteY9" fmla="*/ 788670 h 1272540"/>
              <a:gd name="connsiteX10" fmla="*/ 788670 w 1272540"/>
              <a:gd name="connsiteY10" fmla="*/ 788670 h 1272540"/>
              <a:gd name="connsiteX11" fmla="*/ 788670 w 1272540"/>
              <a:gd name="connsiteY11" fmla="*/ 1120140 h 1272540"/>
              <a:gd name="connsiteX12" fmla="*/ 636270 w 1272540"/>
              <a:gd name="connsiteY12" fmla="*/ 1272540 h 1272540"/>
              <a:gd name="connsiteX13" fmla="*/ 483870 w 1272540"/>
              <a:gd name="connsiteY13" fmla="*/ 1120140 h 1272540"/>
              <a:gd name="connsiteX14" fmla="*/ 483870 w 1272540"/>
              <a:gd name="connsiteY14" fmla="*/ 788670 h 1272540"/>
              <a:gd name="connsiteX15" fmla="*/ 152400 w 1272540"/>
              <a:gd name="connsiteY15" fmla="*/ 788670 h 1272540"/>
              <a:gd name="connsiteX16" fmla="*/ 0 w 1272540"/>
              <a:gd name="connsiteY16" fmla="*/ 636270 h 1272540"/>
            </a:gdLst>
            <a:ahLst/>
            <a:cxnLst/>
            <a:rect l="l" t="t" r="r" b="b"/>
            <a:pathLst>
              <a:path w="1272540" h="1272540">
                <a:moveTo>
                  <a:pt x="0" y="636270"/>
                </a:moveTo>
                <a:cubicBezTo>
                  <a:pt x="0" y="552102"/>
                  <a:pt x="68232" y="483870"/>
                  <a:pt x="152400" y="483870"/>
                </a:cubicBezTo>
                <a:lnTo>
                  <a:pt x="483870" y="483870"/>
                </a:lnTo>
                <a:lnTo>
                  <a:pt x="483870" y="152400"/>
                </a:lnTo>
                <a:cubicBezTo>
                  <a:pt x="483870" y="68232"/>
                  <a:pt x="552102" y="0"/>
                  <a:pt x="636270" y="0"/>
                </a:cubicBezTo>
                <a:cubicBezTo>
                  <a:pt x="720438" y="0"/>
                  <a:pt x="788670" y="68232"/>
                  <a:pt x="788670" y="152400"/>
                </a:cubicBezTo>
                <a:lnTo>
                  <a:pt x="788670" y="483870"/>
                </a:lnTo>
                <a:lnTo>
                  <a:pt x="1120140" y="483870"/>
                </a:lnTo>
                <a:cubicBezTo>
                  <a:pt x="1204308" y="483870"/>
                  <a:pt x="1272540" y="552102"/>
                  <a:pt x="1272540" y="636270"/>
                </a:cubicBezTo>
                <a:cubicBezTo>
                  <a:pt x="1272540" y="720438"/>
                  <a:pt x="1204308" y="788670"/>
                  <a:pt x="1120140" y="788670"/>
                </a:cubicBezTo>
                <a:lnTo>
                  <a:pt x="788670" y="788670"/>
                </a:lnTo>
                <a:lnTo>
                  <a:pt x="788670" y="1120140"/>
                </a:lnTo>
                <a:cubicBezTo>
                  <a:pt x="788670" y="1204308"/>
                  <a:pt x="720438" y="1272540"/>
                  <a:pt x="636270" y="1272540"/>
                </a:cubicBezTo>
                <a:cubicBezTo>
                  <a:pt x="552102" y="1272540"/>
                  <a:pt x="483870" y="1204308"/>
                  <a:pt x="483870" y="1120140"/>
                </a:cubicBezTo>
                <a:lnTo>
                  <a:pt x="483870" y="788670"/>
                </a:lnTo>
                <a:lnTo>
                  <a:pt x="152400" y="788670"/>
                </a:lnTo>
                <a:cubicBezTo>
                  <a:pt x="68232" y="788670"/>
                  <a:pt x="0" y="720438"/>
                  <a:pt x="0" y="63627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639183" y="4614076"/>
            <a:ext cx="9461611" cy="1428584"/>
          </a:xfrm>
          <a:prstGeom prst="roundRect">
            <a:avLst>
              <a:gd name="adj" fmla="val 8797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203200" dist="381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885453" y="5059680"/>
            <a:ext cx="8969071" cy="9067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页面评论子模块为用户提供互动交流的平台，所有角色的用户都可以查看页面评论，登录用户可以发表评论，用户和贡献者可以删除自己发表的评论，版主和管理员有权删除他人发表的评论，维护评论区的良好秩序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10933043" y="4514185"/>
            <a:ext cx="274984" cy="274984"/>
          </a:xfrm>
          <a:custGeom>
            <a:avLst/>
            <a:gdLst>
              <a:gd name="connsiteX0" fmla="*/ 0 w 1272540"/>
              <a:gd name="connsiteY0" fmla="*/ 636270 h 1272540"/>
              <a:gd name="connsiteX1" fmla="*/ 152400 w 1272540"/>
              <a:gd name="connsiteY1" fmla="*/ 483870 h 1272540"/>
              <a:gd name="connsiteX2" fmla="*/ 483870 w 1272540"/>
              <a:gd name="connsiteY2" fmla="*/ 483870 h 1272540"/>
              <a:gd name="connsiteX3" fmla="*/ 483870 w 1272540"/>
              <a:gd name="connsiteY3" fmla="*/ 152400 h 1272540"/>
              <a:gd name="connsiteX4" fmla="*/ 636270 w 1272540"/>
              <a:gd name="connsiteY4" fmla="*/ 0 h 1272540"/>
              <a:gd name="connsiteX5" fmla="*/ 788670 w 1272540"/>
              <a:gd name="connsiteY5" fmla="*/ 152400 h 1272540"/>
              <a:gd name="connsiteX6" fmla="*/ 788670 w 1272540"/>
              <a:gd name="connsiteY6" fmla="*/ 483870 h 1272540"/>
              <a:gd name="connsiteX7" fmla="*/ 1120140 w 1272540"/>
              <a:gd name="connsiteY7" fmla="*/ 483870 h 1272540"/>
              <a:gd name="connsiteX8" fmla="*/ 1272540 w 1272540"/>
              <a:gd name="connsiteY8" fmla="*/ 636270 h 1272540"/>
              <a:gd name="connsiteX9" fmla="*/ 1120140 w 1272540"/>
              <a:gd name="connsiteY9" fmla="*/ 788670 h 1272540"/>
              <a:gd name="connsiteX10" fmla="*/ 788670 w 1272540"/>
              <a:gd name="connsiteY10" fmla="*/ 788670 h 1272540"/>
              <a:gd name="connsiteX11" fmla="*/ 788670 w 1272540"/>
              <a:gd name="connsiteY11" fmla="*/ 1120140 h 1272540"/>
              <a:gd name="connsiteX12" fmla="*/ 636270 w 1272540"/>
              <a:gd name="connsiteY12" fmla="*/ 1272540 h 1272540"/>
              <a:gd name="connsiteX13" fmla="*/ 483870 w 1272540"/>
              <a:gd name="connsiteY13" fmla="*/ 1120140 h 1272540"/>
              <a:gd name="connsiteX14" fmla="*/ 483870 w 1272540"/>
              <a:gd name="connsiteY14" fmla="*/ 788670 h 1272540"/>
              <a:gd name="connsiteX15" fmla="*/ 152400 w 1272540"/>
              <a:gd name="connsiteY15" fmla="*/ 788670 h 1272540"/>
              <a:gd name="connsiteX16" fmla="*/ 0 w 1272540"/>
              <a:gd name="connsiteY16" fmla="*/ 636270 h 1272540"/>
            </a:gdLst>
            <a:ahLst/>
            <a:cxnLst/>
            <a:rect l="l" t="t" r="r" b="b"/>
            <a:pathLst>
              <a:path w="1272540" h="1272540">
                <a:moveTo>
                  <a:pt x="0" y="636270"/>
                </a:moveTo>
                <a:cubicBezTo>
                  <a:pt x="0" y="552102"/>
                  <a:pt x="68232" y="483870"/>
                  <a:pt x="152400" y="483870"/>
                </a:cubicBezTo>
                <a:lnTo>
                  <a:pt x="483870" y="483870"/>
                </a:lnTo>
                <a:lnTo>
                  <a:pt x="483870" y="152400"/>
                </a:lnTo>
                <a:cubicBezTo>
                  <a:pt x="483870" y="68232"/>
                  <a:pt x="552102" y="0"/>
                  <a:pt x="636270" y="0"/>
                </a:cubicBezTo>
                <a:cubicBezTo>
                  <a:pt x="720438" y="0"/>
                  <a:pt x="788670" y="68232"/>
                  <a:pt x="788670" y="152400"/>
                </a:cubicBezTo>
                <a:lnTo>
                  <a:pt x="788670" y="483870"/>
                </a:lnTo>
                <a:lnTo>
                  <a:pt x="1120140" y="483870"/>
                </a:lnTo>
                <a:cubicBezTo>
                  <a:pt x="1204308" y="483870"/>
                  <a:pt x="1272540" y="552102"/>
                  <a:pt x="1272540" y="636270"/>
                </a:cubicBezTo>
                <a:cubicBezTo>
                  <a:pt x="1272540" y="720438"/>
                  <a:pt x="1204308" y="788670"/>
                  <a:pt x="1120140" y="788670"/>
                </a:cubicBezTo>
                <a:lnTo>
                  <a:pt x="788670" y="788670"/>
                </a:lnTo>
                <a:lnTo>
                  <a:pt x="788670" y="1120140"/>
                </a:lnTo>
                <a:cubicBezTo>
                  <a:pt x="788670" y="1204308"/>
                  <a:pt x="720438" y="1272540"/>
                  <a:pt x="636270" y="1272540"/>
                </a:cubicBezTo>
                <a:cubicBezTo>
                  <a:pt x="552102" y="1272540"/>
                  <a:pt x="483870" y="1204308"/>
                  <a:pt x="483870" y="1120140"/>
                </a:cubicBezTo>
                <a:lnTo>
                  <a:pt x="483870" y="788670"/>
                </a:lnTo>
                <a:lnTo>
                  <a:pt x="152400" y="788670"/>
                </a:lnTo>
                <a:cubicBezTo>
                  <a:pt x="68232" y="788670"/>
                  <a:pt x="0" y="720438"/>
                  <a:pt x="0" y="636270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906670" y="1366307"/>
            <a:ext cx="8967600" cy="3896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页面操作功能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441653" y="3042707"/>
            <a:ext cx="8967600" cy="3896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附件与修订管理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886924" y="4719107"/>
            <a:ext cx="8967600" cy="3896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页面评论互动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页面管理模块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361296" y="3170769"/>
            <a:ext cx="8640000" cy="9567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用户管理子模块允许管理员新增用户、修改用户信息和删除用户，同时所有用户角色及以上用户可以修改个人的基本信息，如头像等。</a:t>
            </a:r>
            <a:endParaRPr kumimoji="1"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178005" y="1908669"/>
            <a:ext cx="935501" cy="936000"/>
            <a:chOff x="1178005" y="1908669"/>
            <a:chExt cx="935501" cy="936000"/>
          </a:xfrm>
        </p:grpSpPr>
        <p:sp>
          <p:nvSpPr>
            <p:cNvPr id="5" name="标题 1"/>
            <p:cNvSpPr txBox="1"/>
            <p:nvPr/>
          </p:nvSpPr>
          <p:spPr>
            <a:xfrm>
              <a:off x="1178005" y="1908669"/>
              <a:ext cx="935501" cy="935499"/>
            </a:xfrm>
            <a:custGeom>
              <a:avLst/>
              <a:gdLst>
                <a:gd name="connsiteX0" fmla="*/ 0 w 710088"/>
                <a:gd name="connsiteY0" fmla="*/ 0 h 710088"/>
                <a:gd name="connsiteX1" fmla="*/ 710089 w 710088"/>
                <a:gd name="connsiteY1" fmla="*/ 0 h 710088"/>
                <a:gd name="connsiteX2" fmla="*/ 710089 w 710088"/>
                <a:gd name="connsiteY2" fmla="*/ 710089 h 710088"/>
                <a:gd name="connsiteX3" fmla="*/ 0 w 710088"/>
                <a:gd name="connsiteY3" fmla="*/ 710089 h 710088"/>
              </a:gdLst>
              <a:ahLst/>
              <a:cxnLst/>
              <a:rect l="l" t="t" r="r" b="b"/>
              <a:pathLst>
                <a:path w="710088" h="710088">
                  <a:moveTo>
                    <a:pt x="0" y="0"/>
                  </a:moveTo>
                  <a:lnTo>
                    <a:pt x="710089" y="0"/>
                  </a:lnTo>
                  <a:lnTo>
                    <a:pt x="710089" y="710089"/>
                  </a:lnTo>
                  <a:lnTo>
                    <a:pt x="0" y="71008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1577177" y="2194149"/>
              <a:ext cx="536329" cy="650520"/>
            </a:xfrm>
            <a:custGeom>
              <a:avLst/>
              <a:gdLst>
                <a:gd name="connsiteX0" fmla="*/ 124111 w 407098"/>
                <a:gd name="connsiteY0" fmla="*/ 95 h 493775"/>
                <a:gd name="connsiteX1" fmla="*/ 2953 w 407098"/>
                <a:gd name="connsiteY1" fmla="*/ 184023 h 493775"/>
                <a:gd name="connsiteX2" fmla="*/ 57721 w 407098"/>
                <a:gd name="connsiteY2" fmla="*/ 240030 h 493775"/>
                <a:gd name="connsiteX3" fmla="*/ 0 w 407098"/>
                <a:gd name="connsiteY3" fmla="*/ 291084 h 493775"/>
                <a:gd name="connsiteX4" fmla="*/ 217265 w 407098"/>
                <a:gd name="connsiteY4" fmla="*/ 493776 h 493775"/>
                <a:gd name="connsiteX5" fmla="*/ 406813 w 407098"/>
                <a:gd name="connsiteY5" fmla="*/ 493300 h 493775"/>
                <a:gd name="connsiteX6" fmla="*/ 407099 w 407098"/>
                <a:gd name="connsiteY6" fmla="*/ 224885 h 493775"/>
                <a:gd name="connsiteX7" fmla="*/ 124111 w 407098"/>
                <a:gd name="connsiteY7" fmla="*/ 0 h 493775"/>
              </a:gdLst>
              <a:ahLst/>
              <a:cxnLst/>
              <a:rect l="l" t="t" r="r" b="b"/>
              <a:pathLst>
                <a:path w="407098" h="493775">
                  <a:moveTo>
                    <a:pt x="124111" y="95"/>
                  </a:moveTo>
                  <a:lnTo>
                    <a:pt x="2953" y="184023"/>
                  </a:lnTo>
                  <a:lnTo>
                    <a:pt x="57721" y="240030"/>
                  </a:lnTo>
                  <a:lnTo>
                    <a:pt x="0" y="291084"/>
                  </a:lnTo>
                  <a:lnTo>
                    <a:pt x="217265" y="493776"/>
                  </a:lnTo>
                  <a:cubicBezTo>
                    <a:pt x="274130" y="493776"/>
                    <a:pt x="406813" y="493300"/>
                    <a:pt x="406813" y="493300"/>
                  </a:cubicBezTo>
                  <a:cubicBezTo>
                    <a:pt x="406813" y="493300"/>
                    <a:pt x="407099" y="263938"/>
                    <a:pt x="407099" y="224885"/>
                  </a:cubicBezTo>
                  <a:lnTo>
                    <a:pt x="124111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1528363" y="2164033"/>
              <a:ext cx="235663" cy="424896"/>
            </a:xfrm>
            <a:custGeom>
              <a:avLst/>
              <a:gdLst>
                <a:gd name="connsiteX0" fmla="*/ 39910 w 178879"/>
                <a:gd name="connsiteY0" fmla="*/ 186595 h 322516"/>
                <a:gd name="connsiteX1" fmla="*/ 41529 w 178879"/>
                <a:gd name="connsiteY1" fmla="*/ 167831 h 322516"/>
                <a:gd name="connsiteX2" fmla="*/ 46768 w 178879"/>
                <a:gd name="connsiteY2" fmla="*/ 152972 h 322516"/>
                <a:gd name="connsiteX3" fmla="*/ 56007 w 178879"/>
                <a:gd name="connsiteY3" fmla="*/ 139636 h 322516"/>
                <a:gd name="connsiteX4" fmla="*/ 69818 w 178879"/>
                <a:gd name="connsiteY4" fmla="*/ 126111 h 322516"/>
                <a:gd name="connsiteX5" fmla="*/ 83630 w 178879"/>
                <a:gd name="connsiteY5" fmla="*/ 110966 h 322516"/>
                <a:gd name="connsiteX6" fmla="*/ 87059 w 178879"/>
                <a:gd name="connsiteY6" fmla="*/ 94012 h 322516"/>
                <a:gd name="connsiteX7" fmla="*/ 78486 w 178879"/>
                <a:gd name="connsiteY7" fmla="*/ 75248 h 322516"/>
                <a:gd name="connsiteX8" fmla="*/ 47339 w 178879"/>
                <a:gd name="connsiteY8" fmla="*/ 71438 h 322516"/>
                <a:gd name="connsiteX9" fmla="*/ 22765 w 178879"/>
                <a:gd name="connsiteY9" fmla="*/ 73057 h 322516"/>
                <a:gd name="connsiteX10" fmla="*/ 0 w 178879"/>
                <a:gd name="connsiteY10" fmla="*/ 77343 h 322516"/>
                <a:gd name="connsiteX11" fmla="*/ 0 w 178879"/>
                <a:gd name="connsiteY11" fmla="*/ 6858 h 322516"/>
                <a:gd name="connsiteX12" fmla="*/ 31814 w 178879"/>
                <a:gd name="connsiteY12" fmla="*/ 1619 h 322516"/>
                <a:gd name="connsiteX13" fmla="*/ 67246 w 178879"/>
                <a:gd name="connsiteY13" fmla="*/ 0 h 322516"/>
                <a:gd name="connsiteX14" fmla="*/ 118967 w 178879"/>
                <a:gd name="connsiteY14" fmla="*/ 3619 h 322516"/>
                <a:gd name="connsiteX15" fmla="*/ 153543 w 178879"/>
                <a:gd name="connsiteY15" fmla="*/ 16288 h 322516"/>
                <a:gd name="connsiteX16" fmla="*/ 172784 w 178879"/>
                <a:gd name="connsiteY16" fmla="*/ 40862 h 322516"/>
                <a:gd name="connsiteX17" fmla="*/ 178880 w 178879"/>
                <a:gd name="connsiteY17" fmla="*/ 80391 h 322516"/>
                <a:gd name="connsiteX18" fmla="*/ 177546 w 178879"/>
                <a:gd name="connsiteY18" fmla="*/ 104108 h 322516"/>
                <a:gd name="connsiteX19" fmla="*/ 172117 w 178879"/>
                <a:gd name="connsiteY19" fmla="*/ 124015 h 322516"/>
                <a:gd name="connsiteX20" fmla="*/ 160782 w 178879"/>
                <a:gd name="connsiteY20" fmla="*/ 141827 h 322516"/>
                <a:gd name="connsiteX21" fmla="*/ 141827 w 178879"/>
                <a:gd name="connsiteY21" fmla="*/ 159449 h 322516"/>
                <a:gd name="connsiteX22" fmla="*/ 125159 w 178879"/>
                <a:gd name="connsiteY22" fmla="*/ 173260 h 322516"/>
                <a:gd name="connsiteX23" fmla="*/ 115443 w 178879"/>
                <a:gd name="connsiteY23" fmla="*/ 183166 h 322516"/>
                <a:gd name="connsiteX24" fmla="*/ 111157 w 178879"/>
                <a:gd name="connsiteY24" fmla="*/ 191072 h 322516"/>
                <a:gd name="connsiteX25" fmla="*/ 110204 w 178879"/>
                <a:gd name="connsiteY25" fmla="*/ 199168 h 322516"/>
                <a:gd name="connsiteX26" fmla="*/ 110204 w 178879"/>
                <a:gd name="connsiteY26" fmla="*/ 206883 h 322516"/>
                <a:gd name="connsiteX27" fmla="*/ 40195 w 178879"/>
                <a:gd name="connsiteY27" fmla="*/ 206883 h 322516"/>
                <a:gd name="connsiteX28" fmla="*/ 40195 w 178879"/>
                <a:gd name="connsiteY28" fmla="*/ 186595 h 322516"/>
                <a:gd name="connsiteX29" fmla="*/ 75152 w 178879"/>
                <a:gd name="connsiteY29" fmla="*/ 322517 h 322516"/>
                <a:gd name="connsiteX30" fmla="*/ 50768 w 178879"/>
                <a:gd name="connsiteY30" fmla="*/ 320707 h 322516"/>
                <a:gd name="connsiteX31" fmla="*/ 36957 w 178879"/>
                <a:gd name="connsiteY31" fmla="*/ 313944 h 322516"/>
                <a:gd name="connsiteX32" fmla="*/ 30861 w 178879"/>
                <a:gd name="connsiteY32" fmla="*/ 300419 h 322516"/>
                <a:gd name="connsiteX33" fmla="*/ 29528 w 178879"/>
                <a:gd name="connsiteY33" fmla="*/ 277844 h 322516"/>
                <a:gd name="connsiteX34" fmla="*/ 30861 w 178879"/>
                <a:gd name="connsiteY34" fmla="*/ 255080 h 322516"/>
                <a:gd name="connsiteX35" fmla="*/ 36957 w 178879"/>
                <a:gd name="connsiteY35" fmla="*/ 241554 h 322516"/>
                <a:gd name="connsiteX36" fmla="*/ 50768 w 178879"/>
                <a:gd name="connsiteY36" fmla="*/ 234982 h 322516"/>
                <a:gd name="connsiteX37" fmla="*/ 75152 w 178879"/>
                <a:gd name="connsiteY37" fmla="*/ 233172 h 322516"/>
                <a:gd name="connsiteX38" fmla="*/ 99536 w 178879"/>
                <a:gd name="connsiteY38" fmla="*/ 234982 h 322516"/>
                <a:gd name="connsiteX39" fmla="*/ 113348 w 178879"/>
                <a:gd name="connsiteY39" fmla="*/ 241554 h 322516"/>
                <a:gd name="connsiteX40" fmla="*/ 119443 w 178879"/>
                <a:gd name="connsiteY40" fmla="*/ 255080 h 322516"/>
                <a:gd name="connsiteX41" fmla="*/ 120777 w 178879"/>
                <a:gd name="connsiteY41" fmla="*/ 277844 h 322516"/>
                <a:gd name="connsiteX42" fmla="*/ 119443 w 178879"/>
                <a:gd name="connsiteY42" fmla="*/ 300419 h 322516"/>
                <a:gd name="connsiteX43" fmla="*/ 113348 w 178879"/>
                <a:gd name="connsiteY43" fmla="*/ 313944 h 322516"/>
                <a:gd name="connsiteX44" fmla="*/ 99536 w 178879"/>
                <a:gd name="connsiteY44" fmla="*/ 320707 h 322516"/>
                <a:gd name="connsiteX45" fmla="*/ 75152 w 178879"/>
                <a:gd name="connsiteY45" fmla="*/ 322517 h 322516"/>
              </a:gdLst>
              <a:ahLst/>
              <a:cxnLst/>
              <a:rect l="l" t="t" r="r" b="b"/>
              <a:pathLst>
                <a:path w="178879" h="322516">
                  <a:moveTo>
                    <a:pt x="39910" y="186595"/>
                  </a:moveTo>
                  <a:cubicBezTo>
                    <a:pt x="39910" y="179356"/>
                    <a:pt x="40481" y="173164"/>
                    <a:pt x="41529" y="167831"/>
                  </a:cubicBezTo>
                  <a:cubicBezTo>
                    <a:pt x="42577" y="162592"/>
                    <a:pt x="44291" y="157639"/>
                    <a:pt x="46768" y="152972"/>
                  </a:cubicBezTo>
                  <a:cubicBezTo>
                    <a:pt x="49149" y="148304"/>
                    <a:pt x="52292" y="143828"/>
                    <a:pt x="56007" y="139636"/>
                  </a:cubicBezTo>
                  <a:cubicBezTo>
                    <a:pt x="59817" y="135446"/>
                    <a:pt x="64389" y="130874"/>
                    <a:pt x="69818" y="126111"/>
                  </a:cubicBezTo>
                  <a:cubicBezTo>
                    <a:pt x="76771" y="120110"/>
                    <a:pt x="81343" y="115062"/>
                    <a:pt x="83630" y="110966"/>
                  </a:cubicBezTo>
                  <a:cubicBezTo>
                    <a:pt x="85915" y="106870"/>
                    <a:pt x="87059" y="101251"/>
                    <a:pt x="87059" y="94012"/>
                  </a:cubicBezTo>
                  <a:cubicBezTo>
                    <a:pt x="87059" y="84106"/>
                    <a:pt x="84201" y="77819"/>
                    <a:pt x="78486" y="75248"/>
                  </a:cubicBezTo>
                  <a:cubicBezTo>
                    <a:pt x="72771" y="72676"/>
                    <a:pt x="62389" y="71438"/>
                    <a:pt x="47339" y="71438"/>
                  </a:cubicBezTo>
                  <a:cubicBezTo>
                    <a:pt x="38862" y="71438"/>
                    <a:pt x="30670" y="72009"/>
                    <a:pt x="22765" y="73057"/>
                  </a:cubicBezTo>
                  <a:cubicBezTo>
                    <a:pt x="14764" y="74104"/>
                    <a:pt x="7144" y="75533"/>
                    <a:pt x="0" y="77343"/>
                  </a:cubicBezTo>
                  <a:lnTo>
                    <a:pt x="0" y="6858"/>
                  </a:lnTo>
                  <a:cubicBezTo>
                    <a:pt x="9334" y="4477"/>
                    <a:pt x="19907" y="2762"/>
                    <a:pt x="31814" y="1619"/>
                  </a:cubicBezTo>
                  <a:cubicBezTo>
                    <a:pt x="43720" y="571"/>
                    <a:pt x="55531" y="0"/>
                    <a:pt x="67246" y="0"/>
                  </a:cubicBezTo>
                  <a:cubicBezTo>
                    <a:pt x="87439" y="0"/>
                    <a:pt x="104680" y="1238"/>
                    <a:pt x="118967" y="3619"/>
                  </a:cubicBezTo>
                  <a:cubicBezTo>
                    <a:pt x="133255" y="6001"/>
                    <a:pt x="144780" y="10192"/>
                    <a:pt x="153543" y="16288"/>
                  </a:cubicBezTo>
                  <a:cubicBezTo>
                    <a:pt x="162306" y="22289"/>
                    <a:pt x="168688" y="30480"/>
                    <a:pt x="172784" y="40862"/>
                  </a:cubicBezTo>
                  <a:cubicBezTo>
                    <a:pt x="176879" y="51244"/>
                    <a:pt x="178880" y="64389"/>
                    <a:pt x="178880" y="80391"/>
                  </a:cubicBezTo>
                  <a:cubicBezTo>
                    <a:pt x="178880" y="89154"/>
                    <a:pt x="178403" y="97060"/>
                    <a:pt x="177546" y="104108"/>
                  </a:cubicBezTo>
                  <a:cubicBezTo>
                    <a:pt x="176689" y="111157"/>
                    <a:pt x="174879" y="117824"/>
                    <a:pt x="172117" y="124015"/>
                  </a:cubicBezTo>
                  <a:cubicBezTo>
                    <a:pt x="169450" y="130207"/>
                    <a:pt x="165640" y="136112"/>
                    <a:pt x="160782" y="141827"/>
                  </a:cubicBezTo>
                  <a:cubicBezTo>
                    <a:pt x="155924" y="147542"/>
                    <a:pt x="149638" y="153448"/>
                    <a:pt x="141827" y="159449"/>
                  </a:cubicBezTo>
                  <a:cubicBezTo>
                    <a:pt x="134874" y="164878"/>
                    <a:pt x="129350" y="169450"/>
                    <a:pt x="125159" y="173260"/>
                  </a:cubicBezTo>
                  <a:cubicBezTo>
                    <a:pt x="120967" y="177070"/>
                    <a:pt x="117729" y="180308"/>
                    <a:pt x="115443" y="183166"/>
                  </a:cubicBezTo>
                  <a:cubicBezTo>
                    <a:pt x="113157" y="186023"/>
                    <a:pt x="111728" y="188690"/>
                    <a:pt x="111157" y="191072"/>
                  </a:cubicBezTo>
                  <a:cubicBezTo>
                    <a:pt x="110585" y="193453"/>
                    <a:pt x="110204" y="196215"/>
                    <a:pt x="110204" y="199168"/>
                  </a:cubicBezTo>
                  <a:lnTo>
                    <a:pt x="110204" y="206883"/>
                  </a:lnTo>
                  <a:lnTo>
                    <a:pt x="40195" y="206883"/>
                  </a:lnTo>
                  <a:lnTo>
                    <a:pt x="40195" y="186595"/>
                  </a:lnTo>
                  <a:close/>
                  <a:moveTo>
                    <a:pt x="75152" y="322517"/>
                  </a:moveTo>
                  <a:cubicBezTo>
                    <a:pt x="64961" y="322517"/>
                    <a:pt x="56769" y="321945"/>
                    <a:pt x="50768" y="320707"/>
                  </a:cubicBezTo>
                  <a:cubicBezTo>
                    <a:pt x="44767" y="319469"/>
                    <a:pt x="40195" y="317278"/>
                    <a:pt x="36957" y="313944"/>
                  </a:cubicBezTo>
                  <a:cubicBezTo>
                    <a:pt x="33814" y="310610"/>
                    <a:pt x="31718" y="306134"/>
                    <a:pt x="30861" y="300419"/>
                  </a:cubicBezTo>
                  <a:cubicBezTo>
                    <a:pt x="30004" y="294704"/>
                    <a:pt x="29528" y="287179"/>
                    <a:pt x="29528" y="277844"/>
                  </a:cubicBezTo>
                  <a:cubicBezTo>
                    <a:pt x="29528" y="268510"/>
                    <a:pt x="30004" y="260890"/>
                    <a:pt x="30861" y="255080"/>
                  </a:cubicBezTo>
                  <a:cubicBezTo>
                    <a:pt x="31814" y="249174"/>
                    <a:pt x="33814" y="244697"/>
                    <a:pt x="36957" y="241554"/>
                  </a:cubicBezTo>
                  <a:cubicBezTo>
                    <a:pt x="40100" y="238411"/>
                    <a:pt x="44672" y="236220"/>
                    <a:pt x="50768" y="234982"/>
                  </a:cubicBezTo>
                  <a:cubicBezTo>
                    <a:pt x="56769" y="233743"/>
                    <a:pt x="64961" y="233172"/>
                    <a:pt x="75152" y="233172"/>
                  </a:cubicBezTo>
                  <a:cubicBezTo>
                    <a:pt x="85344" y="233172"/>
                    <a:pt x="93536" y="233743"/>
                    <a:pt x="99536" y="234982"/>
                  </a:cubicBezTo>
                  <a:cubicBezTo>
                    <a:pt x="105537" y="236220"/>
                    <a:pt x="110109" y="238411"/>
                    <a:pt x="113348" y="241554"/>
                  </a:cubicBezTo>
                  <a:cubicBezTo>
                    <a:pt x="116491" y="244697"/>
                    <a:pt x="118586" y="249269"/>
                    <a:pt x="119443" y="255080"/>
                  </a:cubicBezTo>
                  <a:cubicBezTo>
                    <a:pt x="120396" y="260985"/>
                    <a:pt x="120777" y="268510"/>
                    <a:pt x="120777" y="277844"/>
                  </a:cubicBezTo>
                  <a:cubicBezTo>
                    <a:pt x="120777" y="287179"/>
                    <a:pt x="120301" y="294704"/>
                    <a:pt x="119443" y="300419"/>
                  </a:cubicBezTo>
                  <a:cubicBezTo>
                    <a:pt x="118586" y="306134"/>
                    <a:pt x="116491" y="310706"/>
                    <a:pt x="113348" y="313944"/>
                  </a:cubicBezTo>
                  <a:cubicBezTo>
                    <a:pt x="110204" y="317278"/>
                    <a:pt x="105632" y="319564"/>
                    <a:pt x="99536" y="320707"/>
                  </a:cubicBezTo>
                  <a:cubicBezTo>
                    <a:pt x="93536" y="321945"/>
                    <a:pt x="85344" y="322517"/>
                    <a:pt x="75152" y="3225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8" name="标题 1"/>
          <p:cNvSpPr txBox="1"/>
          <p:nvPr/>
        </p:nvSpPr>
        <p:spPr>
          <a:xfrm>
            <a:off x="2113505" y="1908669"/>
            <a:ext cx="8887791" cy="935499"/>
          </a:xfrm>
          <a:custGeom>
            <a:avLst/>
            <a:gdLst>
              <a:gd name="connsiteX0" fmla="*/ 0 w 710088"/>
              <a:gd name="connsiteY0" fmla="*/ 0 h 710088"/>
              <a:gd name="connsiteX1" fmla="*/ 710089 w 710088"/>
              <a:gd name="connsiteY1" fmla="*/ 0 h 710088"/>
              <a:gd name="connsiteX2" fmla="*/ 710089 w 710088"/>
              <a:gd name="connsiteY2" fmla="*/ 710089 h 710088"/>
              <a:gd name="connsiteX3" fmla="*/ 0 w 710088"/>
              <a:gd name="connsiteY3" fmla="*/ 710089 h 710088"/>
            </a:gdLst>
            <a:ahLst/>
            <a:cxnLst/>
            <a:rect l="l" t="t" r="r" b="b"/>
            <a:pathLst>
              <a:path w="710088" h="710088">
                <a:moveTo>
                  <a:pt x="0" y="0"/>
                </a:moveTo>
                <a:lnTo>
                  <a:pt x="710089" y="0"/>
                </a:lnTo>
                <a:lnTo>
                  <a:pt x="710089" y="710089"/>
                </a:lnTo>
                <a:lnTo>
                  <a:pt x="0" y="7100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404080" y="1971923"/>
            <a:ext cx="8395540" cy="808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用户信息管理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113505" y="3253487"/>
            <a:ext cx="108000" cy="10800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361296" y="4186900"/>
            <a:ext cx="8640000" cy="952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在执行新增、修改和删除用户操作时，系统会进行严格的权限校验和数据验证，确保操作的合法性和数据的准确性。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113505" y="4269618"/>
            <a:ext cx="108000" cy="10800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用户管理模块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3019153" y="2851235"/>
            <a:ext cx="3388274" cy="53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系统配置与管理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019153" y="3377471"/>
            <a:ext cx="3398775" cy="2502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4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系统内部子模块包含系统配置、图标管理、菜单管理、静态数据统计、数据库管理和异常统计等功能，为系统的运行和维护提供支持。
系统配置功能允许管理员修改关键运行参数，如站点名称、缓存大小、上传文件大小限制等；图标管理功能允许管理员上传和管理快捷图标；菜单管理功能用于增删改导航链接；静态数据统计功能提供页面访问次数、缓存命中情况、页面大小等数据；数据库管理功能允许管理员查看数据库状态并进行优化操作；异常统计功能记录系统运行中的异常信息，方便管理员处理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019153" y="1774910"/>
            <a:ext cx="1391112" cy="8309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829153" y="2851235"/>
            <a:ext cx="3388274" cy="53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知识库维护功能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829153" y="3377471"/>
            <a:ext cx="3398775" cy="2502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知识库维护子模块包含管理已删除页、丢失页管理、特殊页查询、孤立附件查询、页面管理和页面修订管理等功能，用于维护知识库的完整性和准确性。
管理已删除页功能类似电脑的回收站，允许管理员和版主恢复或彻底删除已删除的页面；丢失页管理功能用于查询和处理被引用但已删除的页面；特殊页查询功能允许管理员根据特殊标签筛选和管理内置特殊页面；孤立附件查询功能用于查看和删除不再附加到任何页面的附件；页面管理功能允许管理员和版主查看所有页面，进行页面删除、修订回滚、页面重构和缓存清理等操作；页面修订管理功能允许管理员和版主查看页面的修订历史，回退到某个修订版本或删除修订记录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829153" y="1774910"/>
            <a:ext cx="1391112" cy="8309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系统附加模块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74744" y="545124"/>
            <a:ext cx="5547358" cy="5767753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343464" y="1164958"/>
            <a:ext cx="4048436" cy="22665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cxnSp>
        <p:nvCxnSpPr>
          <p:cNvPr id="5" name="标题 1"/>
          <p:cNvCxnSpPr/>
          <p:nvPr/>
        </p:nvCxnSpPr>
        <p:spPr>
          <a:xfrm>
            <a:off x="10603229" y="3509090"/>
            <a:ext cx="792000" cy="0"/>
          </a:xfrm>
          <a:prstGeom prst="line">
            <a:avLst/>
          </a:prstGeom>
          <a:noFill/>
          <a:ln w="31750" cap="sq">
            <a:solidFill>
              <a:schemeClr val="accent2"/>
            </a:solidFill>
            <a:miter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/>
          </a:blip>
          <a:srcRect l="24668" t="2320" r="24977" b="2607"/>
          <a:stretch>
            <a:fillRect/>
          </a:stretch>
        </p:blipFill>
        <p:spPr>
          <a:xfrm>
            <a:off x="0" y="-27384"/>
            <a:ext cx="6532991" cy="6912768"/>
          </a:xfrm>
          <a:custGeom>
            <a:avLst/>
            <a:gdLst/>
            <a:ahLst/>
            <a:cxnLst/>
            <a:rect l="l" t="t" r="r" b="b"/>
            <a:pathLst>
              <a:path w="6527800" h="6908800">
                <a:moveTo>
                  <a:pt x="0" y="0"/>
                </a:moveTo>
                <a:lnTo>
                  <a:pt x="6532991" y="0"/>
                </a:lnTo>
                <a:lnTo>
                  <a:pt x="6532991" y="6912768"/>
                </a:lnTo>
                <a:lnTo>
                  <a:pt x="0" y="691276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0" y="-27384"/>
            <a:ext cx="6532991" cy="6912768"/>
          </a:xfrm>
          <a:prstGeom prst="rect">
            <a:avLst/>
          </a:prstGeom>
          <a:solidFill>
            <a:schemeClr val="tx1">
              <a:alpha val="5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4720" y="3875056"/>
            <a:ext cx="4374180" cy="24313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3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数据库设计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904240" y="1645698"/>
            <a:ext cx="7497638" cy="1894288"/>
          </a:xfrm>
          <a:prstGeom prst="roundRect">
            <a:avLst>
              <a:gd name="adj" fmla="val 9375"/>
            </a:avLst>
          </a:pr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007517" y="2162701"/>
            <a:ext cx="860282" cy="860282"/>
          </a:xfrm>
          <a:prstGeom prst="plaqu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062824" y="2218009"/>
            <a:ext cx="749667" cy="749667"/>
          </a:xfrm>
          <a:prstGeom prst="plaqu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solidFill>
              <a:schemeClr val="accent1">
                <a:lumMod val="40000"/>
                <a:lumOff val="6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309313" y="1868000"/>
            <a:ext cx="6585228" cy="2892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分库设计原则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110974" y="2170152"/>
            <a:ext cx="6789972" cy="125553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为提高数据库读写效率，降低访问耗时，系统采用分库设计，将用户信息、静态数据统计、页面数据、异常记录等分别存储在不同的数据库中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这种设计方式避免了表间复杂的关联关系，简化了数据库结构，提高了系统的性能和可维护性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8" name="标题 1"/>
          <p:cNvSpPr txBox="1"/>
          <p:nvPr/>
        </p:nvSpPr>
        <p:spPr>
          <a:xfrm>
            <a:off x="1110974" y="1949004"/>
            <a:ext cx="95416" cy="9541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110829" y="2210471"/>
            <a:ext cx="653656" cy="7647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aYiGBT"/>
                <a:ea typeface="Dream-XiaYiGBT"/>
                <a:cs typeface="Dream-XiaYiGBT"/>
              </a:rPr>
              <a:t>壹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H="1">
            <a:off x="3777422" y="3774992"/>
            <a:ext cx="7497638" cy="2676608"/>
          </a:xfrm>
          <a:prstGeom prst="roundRect">
            <a:avLst>
              <a:gd name="adj" fmla="val 9375"/>
            </a:avLst>
          </a:pr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flipH="1">
            <a:off x="3311501" y="4291995"/>
            <a:ext cx="860282" cy="860282"/>
          </a:xfrm>
          <a:prstGeom prst="plaqu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3366809" y="4347303"/>
            <a:ext cx="749667" cy="749667"/>
          </a:xfrm>
          <a:prstGeom prst="plaqu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solidFill>
              <a:schemeClr val="accent1">
                <a:lumMod val="40000"/>
                <a:lumOff val="6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35719" y="3997294"/>
            <a:ext cx="6559828" cy="2892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数据库表结构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405575" y="4299446"/>
            <a:ext cx="6789972" cy="20804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5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用户信息库（User库）包含用户表、用户角色权限关联表、角色表、用户资料表和用户属性表，用于存储用户的基本信息、角色权限关系、个人资料和属性等。
静态数据统计库（Statistics库）包含静态数据统计表，用于存放系统运行产生的各种静态数据，如页面加载耗时、访问次数、缓存命中率等。
页面库（Pages库）包含页面表、页面评论表、页面文件表、页面处理指令表、页面文件修订表、页面引用表、页面修订表、页面修订附件表和页面标签表，用于存储知识库页面的相关信息，包括页面内容、评论、附件、修订历史等。
</a:t>
            </a:r>
            <a:r>
              <a:rPr kumimoji="1" lang="en-US" altLang="zh-CN" sz="85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异常记录库（Exceptions库）包含异常记录表，用于存放系统全局错误数据，记录异常信息、详细文本、堆栈跟踪等</a:t>
            </a:r>
            <a:r>
              <a:rPr kumimoji="1" lang="en-US" altLang="zh-CN" sz="85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</a:t>
            </a:r>
            <a:r>
              <a:rPr kumimoji="1" lang="en-US" altLang="zh-CN" sz="85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表情库（Emoji库）包含表情分类表和表情表，用于存储表情的分类和图片数据</a:t>
            </a:r>
            <a:r>
              <a:rPr kumimoji="1" lang="en-US" altLang="zh-CN" sz="85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已删除页面库（DeletedPages库）和已删除页面修订库（DeletedPagereVisions库）用于存放已经删除的页面和页面修订信息，便于数据的恢复和管理。
</a:t>
            </a:r>
            <a:r>
              <a:rPr kumimoji="1" lang="en-US" altLang="zh-CN" sz="85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配置库（Config库）包含主题表、导航菜单表、配置组表和配置项表，用于存放系统的预置样式、导航菜单、配置组和配置项等信息</a:t>
            </a:r>
            <a:r>
              <a:rPr kumimoji="1" lang="en-US" altLang="zh-CN" sz="85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sz="850" dirty="0"/>
          </a:p>
        </p:txBody>
      </p:sp>
      <p:sp>
        <p:nvSpPr>
          <p:cNvPr id="15" name="标题 1"/>
          <p:cNvSpPr txBox="1"/>
          <p:nvPr/>
        </p:nvSpPr>
        <p:spPr>
          <a:xfrm flipH="1">
            <a:off x="4405575" y="4078298"/>
            <a:ext cx="95416" cy="9541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414815" y="4339765"/>
            <a:ext cx="653656" cy="7647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aYiGBT"/>
                <a:ea typeface="Dream-XiaYiGBT"/>
                <a:cs typeface="Dream-XiaYiGBT"/>
              </a:rPr>
              <a:t>贰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数据库架构与分库设计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5400000">
            <a:off x="6467882" y="2740737"/>
            <a:ext cx="774393" cy="667423"/>
          </a:xfrm>
          <a:prstGeom prst="hexagon">
            <a:avLst>
              <a:gd name="adj" fmla="val 29289"/>
              <a:gd name="vf" fmla="val 115470"/>
            </a:avLst>
          </a:prstGeom>
          <a:gradFill>
            <a:gsLst>
              <a:gs pos="6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10800000" scaled="0"/>
          </a:gra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178997" y="3019910"/>
            <a:ext cx="4198036" cy="254823"/>
          </a:xfrm>
          <a:custGeom>
            <a:avLst/>
            <a:gdLst>
              <a:gd name="connsiteX0" fmla="*/ 0 w 5473700"/>
              <a:gd name="connsiteY0" fmla="*/ 558800 h 558800"/>
              <a:gd name="connsiteX1" fmla="*/ 698500 w 5473700"/>
              <a:gd name="connsiteY1" fmla="*/ 0 h 558800"/>
              <a:gd name="connsiteX2" fmla="*/ 5473700 w 5473700"/>
              <a:gd name="connsiteY2" fmla="*/ 0 h 558800"/>
              <a:gd name="connsiteX0-1" fmla="*/ 0 w 5473700"/>
              <a:gd name="connsiteY0-2" fmla="*/ 558800 h 558800"/>
              <a:gd name="connsiteX1-3" fmla="*/ 291212 w 5473700"/>
              <a:gd name="connsiteY1-4" fmla="*/ 30665 h 558800"/>
              <a:gd name="connsiteX2-5" fmla="*/ 5473700 w 5473700"/>
              <a:gd name="connsiteY2-6" fmla="*/ 0 h 558800"/>
              <a:gd name="connsiteX0-7" fmla="*/ 0 w 5485611"/>
              <a:gd name="connsiteY0-8" fmla="*/ 444889 h 444889"/>
              <a:gd name="connsiteX1-9" fmla="*/ 303123 w 5485611"/>
              <a:gd name="connsiteY1-10" fmla="*/ 30665 h 444889"/>
              <a:gd name="connsiteX2-11" fmla="*/ 5485611 w 5485611"/>
              <a:gd name="connsiteY2-12" fmla="*/ 0 h 444889"/>
              <a:gd name="connsiteX0-13" fmla="*/ 0 w 5479655"/>
              <a:gd name="connsiteY0-14" fmla="*/ 452007 h 452007"/>
              <a:gd name="connsiteX1-15" fmla="*/ 297167 w 5479655"/>
              <a:gd name="connsiteY1-16" fmla="*/ 30665 h 452007"/>
              <a:gd name="connsiteX2-17" fmla="*/ 5479655 w 5479655"/>
              <a:gd name="connsiteY2-18" fmla="*/ 0 h 452007"/>
              <a:gd name="connsiteX0-19" fmla="*/ 0 w 5485798"/>
              <a:gd name="connsiteY0-20" fmla="*/ 458977 h 458977"/>
              <a:gd name="connsiteX1-21" fmla="*/ 303310 w 5485798"/>
              <a:gd name="connsiteY1-22" fmla="*/ 30665 h 458977"/>
              <a:gd name="connsiteX2-23" fmla="*/ 5485798 w 5485798"/>
              <a:gd name="connsiteY2-24" fmla="*/ 0 h 458977"/>
              <a:gd name="connsiteX0-25" fmla="*/ 0 w 5485798"/>
              <a:gd name="connsiteY0-26" fmla="*/ 458977 h 458977"/>
              <a:gd name="connsiteX1-27" fmla="*/ 309453 w 5485798"/>
              <a:gd name="connsiteY1-28" fmla="*/ 34152 h 458977"/>
              <a:gd name="connsiteX2-29" fmla="*/ 5485798 w 5485798"/>
              <a:gd name="connsiteY2-30" fmla="*/ 0 h 458977"/>
              <a:gd name="connsiteX0-31" fmla="*/ 0 w 5639375"/>
              <a:gd name="connsiteY0-32" fmla="*/ 661139 h 661139"/>
              <a:gd name="connsiteX1-33" fmla="*/ 463030 w 5639375"/>
              <a:gd name="connsiteY1-34" fmla="*/ 34152 h 661139"/>
              <a:gd name="connsiteX2-35" fmla="*/ 5639375 w 5639375"/>
              <a:gd name="connsiteY2-36" fmla="*/ 0 h 661139"/>
              <a:gd name="connsiteX0-37" fmla="*/ 0 w 5448940"/>
              <a:gd name="connsiteY0-38" fmla="*/ 399722 h 399722"/>
              <a:gd name="connsiteX1-39" fmla="*/ 272595 w 5448940"/>
              <a:gd name="connsiteY1-40" fmla="*/ 34152 h 399722"/>
              <a:gd name="connsiteX2-41" fmla="*/ 5448940 w 5448940"/>
              <a:gd name="connsiteY2-42" fmla="*/ 0 h 399722"/>
              <a:gd name="connsiteX0-43" fmla="*/ 0 w 5432046"/>
              <a:gd name="connsiteY0-44" fmla="*/ 382293 h 382293"/>
              <a:gd name="connsiteX1-45" fmla="*/ 255701 w 5432046"/>
              <a:gd name="connsiteY1-46" fmla="*/ 34152 h 382293"/>
              <a:gd name="connsiteX2-47" fmla="*/ 5432046 w 5432046"/>
              <a:gd name="connsiteY2-48" fmla="*/ 0 h 382293"/>
              <a:gd name="connsiteX0-49" fmla="*/ 0 w 3122250"/>
              <a:gd name="connsiteY0-50" fmla="*/ 354408 h 354408"/>
              <a:gd name="connsiteX1-51" fmla="*/ 255701 w 3122250"/>
              <a:gd name="connsiteY1-52" fmla="*/ 6267 h 354408"/>
              <a:gd name="connsiteX2-53" fmla="*/ 3122250 w 3122250"/>
              <a:gd name="connsiteY2-54" fmla="*/ 0 h 354408"/>
              <a:gd name="connsiteX0-55" fmla="*/ 0 w 2707491"/>
              <a:gd name="connsiteY0-56" fmla="*/ 354408 h 354408"/>
              <a:gd name="connsiteX1-57" fmla="*/ 255701 w 2707491"/>
              <a:gd name="connsiteY1-58" fmla="*/ 6267 h 354408"/>
              <a:gd name="connsiteX2-59" fmla="*/ 2707491 w 2707491"/>
              <a:gd name="connsiteY2-60" fmla="*/ 0 h 354408"/>
              <a:gd name="connsiteX0-61" fmla="*/ 0 w 2707491"/>
              <a:gd name="connsiteY0-62" fmla="*/ 382292 h 382292"/>
              <a:gd name="connsiteX1-63" fmla="*/ 255701 w 2707491"/>
              <a:gd name="connsiteY1-64" fmla="*/ 34151 h 382292"/>
              <a:gd name="connsiteX2-65" fmla="*/ 2707491 w 2707491"/>
              <a:gd name="connsiteY2-66" fmla="*/ 0 h 382292"/>
              <a:gd name="connsiteX0-67" fmla="*/ 0 w 2707491"/>
              <a:gd name="connsiteY0-68" fmla="*/ 372997 h 372997"/>
              <a:gd name="connsiteX1-69" fmla="*/ 255701 w 2707491"/>
              <a:gd name="connsiteY1-70" fmla="*/ 24856 h 372997"/>
              <a:gd name="connsiteX2-71" fmla="*/ 2707491 w 2707491"/>
              <a:gd name="connsiteY2-72" fmla="*/ 0 h 372997"/>
            </a:gdLst>
            <a:ahLst/>
            <a:cxnLst/>
            <a:rect l="l" t="t" r="r" b="b"/>
            <a:pathLst>
              <a:path w="2707491" h="372997">
                <a:moveTo>
                  <a:pt x="0" y="372997"/>
                </a:moveTo>
                <a:lnTo>
                  <a:pt x="255701" y="24856"/>
                </a:lnTo>
                <a:lnTo>
                  <a:pt x="2707491" y="0"/>
                </a:lnTo>
              </a:path>
            </a:pathLst>
          </a:custGeom>
          <a:noFill/>
          <a:ln w="9525" cap="sq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miter/>
            <a:headEnd type="none"/>
            <a:tailEnd type="oval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537237" y="2324683"/>
            <a:ext cx="3804273" cy="64895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数据字典设计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511743" y="3082300"/>
            <a:ext cx="3920442" cy="28250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每个数据库表都有详细的数据字典，描述了表的字段、类型、说明等信息，为数据库的设计、开发和维护提供了详细的参考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例如，用户表（AspNetUsers）包含用户ID、登录失败次数、并发标识、邮箱、邮箱验证状态、锁定状态、密码哈希值等字段，用于存储用户的基本认证信息</a:t>
            </a: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等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7" name="标题 1"/>
          <p:cNvSpPr txBox="1"/>
          <p:nvPr/>
        </p:nvSpPr>
        <p:spPr>
          <a:xfrm rot="5400000">
            <a:off x="6584194" y="2840982"/>
            <a:ext cx="541769" cy="466932"/>
          </a:xfrm>
          <a:prstGeom prst="hexagon">
            <a:avLst>
              <a:gd name="adj" fmla="val 29289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24711" y="2914428"/>
            <a:ext cx="6604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>
            <a:off x="661117" y="2740737"/>
            <a:ext cx="774393" cy="667423"/>
          </a:xfrm>
          <a:prstGeom prst="hexagon">
            <a:avLst>
              <a:gd name="adj" fmla="val 29289"/>
              <a:gd name="vf" fmla="val 115470"/>
            </a:avLst>
          </a:prstGeom>
          <a:gradFill>
            <a:gsLst>
              <a:gs pos="6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10800000" scaled="0"/>
          </a:gra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372232" y="3019910"/>
            <a:ext cx="4198036" cy="254823"/>
          </a:xfrm>
          <a:custGeom>
            <a:avLst/>
            <a:gdLst>
              <a:gd name="connsiteX0" fmla="*/ 0 w 5473700"/>
              <a:gd name="connsiteY0" fmla="*/ 558800 h 558800"/>
              <a:gd name="connsiteX1" fmla="*/ 698500 w 5473700"/>
              <a:gd name="connsiteY1" fmla="*/ 0 h 558800"/>
              <a:gd name="connsiteX2" fmla="*/ 5473700 w 5473700"/>
              <a:gd name="connsiteY2" fmla="*/ 0 h 558800"/>
              <a:gd name="connsiteX0-1" fmla="*/ 0 w 5473700"/>
              <a:gd name="connsiteY0-2" fmla="*/ 558800 h 558800"/>
              <a:gd name="connsiteX1-3" fmla="*/ 291212 w 5473700"/>
              <a:gd name="connsiteY1-4" fmla="*/ 30665 h 558800"/>
              <a:gd name="connsiteX2-5" fmla="*/ 5473700 w 5473700"/>
              <a:gd name="connsiteY2-6" fmla="*/ 0 h 558800"/>
              <a:gd name="connsiteX0-7" fmla="*/ 0 w 5485611"/>
              <a:gd name="connsiteY0-8" fmla="*/ 444889 h 444889"/>
              <a:gd name="connsiteX1-9" fmla="*/ 303123 w 5485611"/>
              <a:gd name="connsiteY1-10" fmla="*/ 30665 h 444889"/>
              <a:gd name="connsiteX2-11" fmla="*/ 5485611 w 5485611"/>
              <a:gd name="connsiteY2-12" fmla="*/ 0 h 444889"/>
              <a:gd name="connsiteX0-13" fmla="*/ 0 w 5479655"/>
              <a:gd name="connsiteY0-14" fmla="*/ 452007 h 452007"/>
              <a:gd name="connsiteX1-15" fmla="*/ 297167 w 5479655"/>
              <a:gd name="connsiteY1-16" fmla="*/ 30665 h 452007"/>
              <a:gd name="connsiteX2-17" fmla="*/ 5479655 w 5479655"/>
              <a:gd name="connsiteY2-18" fmla="*/ 0 h 452007"/>
              <a:gd name="connsiteX0-19" fmla="*/ 0 w 5485798"/>
              <a:gd name="connsiteY0-20" fmla="*/ 458977 h 458977"/>
              <a:gd name="connsiteX1-21" fmla="*/ 303310 w 5485798"/>
              <a:gd name="connsiteY1-22" fmla="*/ 30665 h 458977"/>
              <a:gd name="connsiteX2-23" fmla="*/ 5485798 w 5485798"/>
              <a:gd name="connsiteY2-24" fmla="*/ 0 h 458977"/>
              <a:gd name="connsiteX0-25" fmla="*/ 0 w 5485798"/>
              <a:gd name="connsiteY0-26" fmla="*/ 458977 h 458977"/>
              <a:gd name="connsiteX1-27" fmla="*/ 309453 w 5485798"/>
              <a:gd name="connsiteY1-28" fmla="*/ 34152 h 458977"/>
              <a:gd name="connsiteX2-29" fmla="*/ 5485798 w 5485798"/>
              <a:gd name="connsiteY2-30" fmla="*/ 0 h 458977"/>
              <a:gd name="connsiteX0-31" fmla="*/ 0 w 5639375"/>
              <a:gd name="connsiteY0-32" fmla="*/ 661139 h 661139"/>
              <a:gd name="connsiteX1-33" fmla="*/ 463030 w 5639375"/>
              <a:gd name="connsiteY1-34" fmla="*/ 34152 h 661139"/>
              <a:gd name="connsiteX2-35" fmla="*/ 5639375 w 5639375"/>
              <a:gd name="connsiteY2-36" fmla="*/ 0 h 661139"/>
              <a:gd name="connsiteX0-37" fmla="*/ 0 w 5448940"/>
              <a:gd name="connsiteY0-38" fmla="*/ 399722 h 399722"/>
              <a:gd name="connsiteX1-39" fmla="*/ 272595 w 5448940"/>
              <a:gd name="connsiteY1-40" fmla="*/ 34152 h 399722"/>
              <a:gd name="connsiteX2-41" fmla="*/ 5448940 w 5448940"/>
              <a:gd name="connsiteY2-42" fmla="*/ 0 h 399722"/>
              <a:gd name="connsiteX0-43" fmla="*/ 0 w 5432046"/>
              <a:gd name="connsiteY0-44" fmla="*/ 382293 h 382293"/>
              <a:gd name="connsiteX1-45" fmla="*/ 255701 w 5432046"/>
              <a:gd name="connsiteY1-46" fmla="*/ 34152 h 382293"/>
              <a:gd name="connsiteX2-47" fmla="*/ 5432046 w 5432046"/>
              <a:gd name="connsiteY2-48" fmla="*/ 0 h 382293"/>
              <a:gd name="connsiteX0-49" fmla="*/ 0 w 3122250"/>
              <a:gd name="connsiteY0-50" fmla="*/ 354408 h 354408"/>
              <a:gd name="connsiteX1-51" fmla="*/ 255701 w 3122250"/>
              <a:gd name="connsiteY1-52" fmla="*/ 6267 h 354408"/>
              <a:gd name="connsiteX2-53" fmla="*/ 3122250 w 3122250"/>
              <a:gd name="connsiteY2-54" fmla="*/ 0 h 354408"/>
              <a:gd name="connsiteX0-55" fmla="*/ 0 w 2707491"/>
              <a:gd name="connsiteY0-56" fmla="*/ 354408 h 354408"/>
              <a:gd name="connsiteX1-57" fmla="*/ 255701 w 2707491"/>
              <a:gd name="connsiteY1-58" fmla="*/ 6267 h 354408"/>
              <a:gd name="connsiteX2-59" fmla="*/ 2707491 w 2707491"/>
              <a:gd name="connsiteY2-60" fmla="*/ 0 h 354408"/>
              <a:gd name="connsiteX0-61" fmla="*/ 0 w 2707491"/>
              <a:gd name="connsiteY0-62" fmla="*/ 382292 h 382292"/>
              <a:gd name="connsiteX1-63" fmla="*/ 255701 w 2707491"/>
              <a:gd name="connsiteY1-64" fmla="*/ 34151 h 382292"/>
              <a:gd name="connsiteX2-65" fmla="*/ 2707491 w 2707491"/>
              <a:gd name="connsiteY2-66" fmla="*/ 0 h 382292"/>
              <a:gd name="connsiteX0-67" fmla="*/ 0 w 2707491"/>
              <a:gd name="connsiteY0-68" fmla="*/ 372997 h 372997"/>
              <a:gd name="connsiteX1-69" fmla="*/ 255701 w 2707491"/>
              <a:gd name="connsiteY1-70" fmla="*/ 24856 h 372997"/>
              <a:gd name="connsiteX2-71" fmla="*/ 2707491 w 2707491"/>
              <a:gd name="connsiteY2-72" fmla="*/ 0 h 372997"/>
            </a:gdLst>
            <a:ahLst/>
            <a:cxnLst/>
            <a:rect l="l" t="t" r="r" b="b"/>
            <a:pathLst>
              <a:path w="2707491" h="372997">
                <a:moveTo>
                  <a:pt x="0" y="372997"/>
                </a:moveTo>
                <a:lnTo>
                  <a:pt x="255701" y="24856"/>
                </a:lnTo>
                <a:lnTo>
                  <a:pt x="2707491" y="0"/>
                </a:lnTo>
              </a:path>
            </a:pathLst>
          </a:custGeom>
          <a:noFill/>
          <a:ln w="9525" cap="sq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miter/>
            <a:headEnd type="none"/>
            <a:tailEnd type="oval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730472" y="2324683"/>
            <a:ext cx="3804273" cy="64895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表间关联关系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704978" y="3082300"/>
            <a:ext cx="3920442" cy="28250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各数据库中的表之间通过外键等关联关系进行连接，如用户表与用户角色权限关联表、角色表之间的关联，页面表与页面评论表、页面文件表、页面修订表等之间的关联，确保数据的一致性和完整性。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 rot="5400000">
            <a:off x="777429" y="2840982"/>
            <a:ext cx="541769" cy="466932"/>
          </a:xfrm>
          <a:prstGeom prst="hexagon">
            <a:avLst>
              <a:gd name="adj" fmla="val 29289"/>
              <a:gd name="vf" fmla="val 11547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17946" y="2914428"/>
            <a:ext cx="6604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数据库表关系与数据字典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74744" y="545124"/>
            <a:ext cx="5547358" cy="5767753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343464" y="1164958"/>
            <a:ext cx="4048436" cy="22665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05</a:t>
            </a:r>
            <a:endParaRPr kumimoji="1" lang="zh-CN" altLang="en-US"/>
          </a:p>
        </p:txBody>
      </p:sp>
      <p:cxnSp>
        <p:nvCxnSpPr>
          <p:cNvPr id="5" name="标题 1"/>
          <p:cNvCxnSpPr/>
          <p:nvPr/>
        </p:nvCxnSpPr>
        <p:spPr>
          <a:xfrm>
            <a:off x="10603229" y="3509090"/>
            <a:ext cx="792000" cy="0"/>
          </a:xfrm>
          <a:prstGeom prst="line">
            <a:avLst/>
          </a:prstGeom>
          <a:noFill/>
          <a:ln w="31750" cap="sq">
            <a:solidFill>
              <a:schemeClr val="accent2"/>
            </a:solidFill>
            <a:miter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/>
          </a:blip>
          <a:srcRect l="24668" t="2320" r="24977" b="2607"/>
          <a:stretch>
            <a:fillRect/>
          </a:stretch>
        </p:blipFill>
        <p:spPr>
          <a:xfrm>
            <a:off x="0" y="-27384"/>
            <a:ext cx="6532991" cy="6912768"/>
          </a:xfrm>
          <a:custGeom>
            <a:avLst/>
            <a:gdLst/>
            <a:ahLst/>
            <a:cxnLst/>
            <a:rect l="l" t="t" r="r" b="b"/>
            <a:pathLst>
              <a:path w="6527800" h="6908800">
                <a:moveTo>
                  <a:pt x="0" y="0"/>
                </a:moveTo>
                <a:lnTo>
                  <a:pt x="6532991" y="0"/>
                </a:lnTo>
                <a:lnTo>
                  <a:pt x="6532991" y="6912768"/>
                </a:lnTo>
                <a:lnTo>
                  <a:pt x="0" y="691276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0" y="-27384"/>
            <a:ext cx="6532991" cy="6912768"/>
          </a:xfrm>
          <a:prstGeom prst="rect">
            <a:avLst/>
          </a:prstGeom>
          <a:solidFill>
            <a:schemeClr val="tx1">
              <a:alpha val="5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4720" y="3875056"/>
            <a:ext cx="4374180" cy="24313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3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系统运行与测试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2334076"/>
            <a:ext cx="5036024" cy="4523924"/>
          </a:xfrm>
          <a:custGeom>
            <a:avLst/>
            <a:gdLst>
              <a:gd name="connsiteX0" fmla="*/ 1975520 w 5036024"/>
              <a:gd name="connsiteY0" fmla="*/ 0 h 4523924"/>
              <a:gd name="connsiteX1" fmla="*/ 5036024 w 5036024"/>
              <a:gd name="connsiteY1" fmla="*/ 3060504 h 4523924"/>
              <a:gd name="connsiteX2" fmla="*/ 4666638 w 5036024"/>
              <a:gd name="connsiteY2" fmla="*/ 4519322 h 4523924"/>
              <a:gd name="connsiteX3" fmla="*/ 4663843 w 5036024"/>
              <a:gd name="connsiteY3" fmla="*/ 4523924 h 4523924"/>
              <a:gd name="connsiteX4" fmla="*/ 0 w 5036024"/>
              <a:gd name="connsiteY4" fmla="*/ 4523924 h 4523924"/>
              <a:gd name="connsiteX5" fmla="*/ 0 w 5036024"/>
              <a:gd name="connsiteY5" fmla="*/ 725005 h 4523924"/>
              <a:gd name="connsiteX6" fmla="*/ 28755 w 5036024"/>
              <a:gd name="connsiteY6" fmla="*/ 698870 h 4523924"/>
              <a:gd name="connsiteX7" fmla="*/ 1975520 w 5036024"/>
              <a:gd name="connsiteY7" fmla="*/ 0 h 4523924"/>
            </a:gdLst>
            <a:ahLst/>
            <a:cxnLst/>
            <a:rect l="l" t="t" r="r" b="b"/>
            <a:pathLst>
              <a:path w="5036024" h="4523924">
                <a:moveTo>
                  <a:pt x="1975520" y="0"/>
                </a:moveTo>
                <a:cubicBezTo>
                  <a:pt x="3665790" y="0"/>
                  <a:pt x="5036024" y="1370234"/>
                  <a:pt x="5036024" y="3060504"/>
                </a:cubicBezTo>
                <a:cubicBezTo>
                  <a:pt x="5036024" y="3588714"/>
                  <a:pt x="4902212" y="4085670"/>
                  <a:pt x="4666638" y="4519322"/>
                </a:cubicBezTo>
                <a:lnTo>
                  <a:pt x="4663843" y="4523924"/>
                </a:lnTo>
                <a:lnTo>
                  <a:pt x="0" y="4523924"/>
                </a:lnTo>
                <a:lnTo>
                  <a:pt x="0" y="725005"/>
                </a:lnTo>
                <a:lnTo>
                  <a:pt x="28755" y="698870"/>
                </a:lnTo>
                <a:cubicBezTo>
                  <a:pt x="557791" y="262272"/>
                  <a:pt x="1236027" y="0"/>
                  <a:pt x="1975520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442577" y="1634648"/>
            <a:ext cx="4220518" cy="3588703"/>
          </a:xfrm>
          <a:prstGeom prst="roundRect">
            <a:avLst>
              <a:gd name="adj" fmla="val 4745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752133" y="1966034"/>
            <a:ext cx="1819105" cy="334340"/>
          </a:xfrm>
          <a:custGeom>
            <a:avLst/>
            <a:gdLst>
              <a:gd name="connsiteX0" fmla="*/ 131251 w 3321673"/>
              <a:gd name="connsiteY0" fmla="*/ 0 h 525006"/>
              <a:gd name="connsiteX1" fmla="*/ 3321673 w 3321673"/>
              <a:gd name="connsiteY1" fmla="*/ 0 h 525006"/>
              <a:gd name="connsiteX2" fmla="*/ 3190422 w 3321673"/>
              <a:gd name="connsiteY2" fmla="*/ 525006 h 525006"/>
              <a:gd name="connsiteX3" fmla="*/ 0 w 3321673"/>
              <a:gd name="connsiteY3" fmla="*/ 525006 h 525006"/>
            </a:gdLst>
            <a:ahLst/>
            <a:cxnLst/>
            <a:rect l="l" t="t" r="r" b="b"/>
            <a:pathLst>
              <a:path w="3321673" h="525006">
                <a:moveTo>
                  <a:pt x="131251" y="0"/>
                </a:moveTo>
                <a:lnTo>
                  <a:pt x="3321673" y="0"/>
                </a:lnTo>
                <a:lnTo>
                  <a:pt x="3190422" y="525006"/>
                </a:lnTo>
                <a:lnTo>
                  <a:pt x="0" y="52500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rgbClr val="FFFFFF">
                  <a:alpha val="30000"/>
                </a:srgbClr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516206" y="1634648"/>
            <a:ext cx="4220518" cy="3588703"/>
          </a:xfrm>
          <a:prstGeom prst="roundRect">
            <a:avLst>
              <a:gd name="adj" fmla="val 4745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825764" y="1966034"/>
            <a:ext cx="1819105" cy="334340"/>
          </a:xfrm>
          <a:custGeom>
            <a:avLst/>
            <a:gdLst>
              <a:gd name="connsiteX0" fmla="*/ 131251 w 3321673"/>
              <a:gd name="connsiteY0" fmla="*/ 0 h 525006"/>
              <a:gd name="connsiteX1" fmla="*/ 3321673 w 3321673"/>
              <a:gd name="connsiteY1" fmla="*/ 0 h 525006"/>
              <a:gd name="connsiteX2" fmla="*/ 3190422 w 3321673"/>
              <a:gd name="connsiteY2" fmla="*/ 525006 h 525006"/>
              <a:gd name="connsiteX3" fmla="*/ 0 w 3321673"/>
              <a:gd name="connsiteY3" fmla="*/ 525006 h 525006"/>
            </a:gdLst>
            <a:ahLst/>
            <a:cxnLst/>
            <a:rect l="l" t="t" r="r" b="b"/>
            <a:pathLst>
              <a:path w="3321673" h="525006">
                <a:moveTo>
                  <a:pt x="131251" y="0"/>
                </a:moveTo>
                <a:lnTo>
                  <a:pt x="3321673" y="0"/>
                </a:lnTo>
                <a:lnTo>
                  <a:pt x="3190422" y="525006"/>
                </a:lnTo>
                <a:lnTo>
                  <a:pt x="0" y="525006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50000"/>
                </a:schemeClr>
              </a:gs>
              <a:gs pos="100000">
                <a:srgbClr val="FFFFFF">
                  <a:alpha val="30000"/>
                </a:srgbClr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789796" y="1774641"/>
            <a:ext cx="3560474" cy="5381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部署流程与注意事项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863428" y="1774641"/>
            <a:ext cx="3560474" cy="5381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7898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开发与运行环境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913788" y="4937372"/>
            <a:ext cx="504145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863429" y="2554371"/>
            <a:ext cx="3560474" cy="20970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3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系统基于.Net平台开发，使用JetBrains</a:t>
            </a:r>
            <a:r>
              <a:rPr kumimoji="1" lang="en-US" altLang="zh-CN" sz="1223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 </a:t>
            </a:r>
            <a:r>
              <a:rPr kumimoji="1" lang="en-US" altLang="zh-CN" sz="1223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Rider、Visual</a:t>
            </a:r>
            <a:r>
              <a:rPr kumimoji="1" lang="en-US" altLang="zh-CN" sz="1223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 </a:t>
            </a:r>
            <a:r>
              <a:rPr kumimoji="1" lang="en-US" altLang="zh-CN" sz="1223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Studio和Visual</a:t>
            </a:r>
            <a:r>
              <a:rPr kumimoji="1" lang="en-US" altLang="zh-CN" sz="1223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 Studio Code作为开发工具，采用.Net9开发环境，结合SQLite数据库和MVC架构。
</a:t>
            </a:r>
            <a:r>
              <a:rPr kumimoji="1" lang="en-US" altLang="zh-CN" sz="1223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系统支持跨平台部署，企业可以在不同的操作系统环境下进行部署，无需特地准备某个操作系统的服务器环境，降低了部署成本和复杂性</a:t>
            </a:r>
            <a:r>
              <a:rPr kumimoji="1" lang="en-US" altLang="zh-CN" sz="1223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/>
        </p:nvSpPr>
        <p:spPr>
          <a:xfrm>
            <a:off x="1987419" y="4937372"/>
            <a:ext cx="504145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89800" y="2567071"/>
            <a:ext cx="3560474" cy="20843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zh-CN" altLang="en-US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如不在</a:t>
            </a:r>
            <a:r>
              <a:rPr kumimoji="1" lang="en-US" altLang="zh-CN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docker</a:t>
            </a:r>
            <a:r>
              <a:rPr kumimoji="1" lang="zh-CN" altLang="en-US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环境</a:t>
            </a:r>
            <a:r>
              <a:rPr kumimoji="1" lang="en-US" altLang="zh-CN" sz="1222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部署</a:t>
            </a:r>
            <a:r>
              <a:rPr kumimoji="1" lang="zh-CN" altLang="en-US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，</a:t>
            </a:r>
            <a:r>
              <a:rPr kumimoji="1" lang="en-US" altLang="zh-CN" sz="1222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需要</a:t>
            </a:r>
            <a:r>
              <a:rPr kumimoji="1" lang="zh-CN" altLang="en-US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先</a:t>
            </a:r>
            <a:r>
              <a:rPr kumimoji="1" lang="en-US" altLang="zh-CN" sz="1222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安装.Net运行时环境，然后将系统</a:t>
            </a:r>
            <a:r>
              <a:rPr kumimoji="1" lang="zh-CN" altLang="en-US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发布后生成的文件</a:t>
            </a:r>
            <a:r>
              <a:rPr kumimoji="1" lang="en-US" altLang="zh-CN" sz="1222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和数据库文件部署到服务器上</a:t>
            </a:r>
            <a:r>
              <a:rPr kumimoji="1" lang="en-US" altLang="zh-CN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</a:t>
            </a:r>
            <a:r>
              <a:rPr kumimoji="1" lang="en-US" altLang="zh-CN" sz="1222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在部署时，需要注意配置数据库连接字符串、系统配置参数等，确保系统能够正常连接数据库并运行</a:t>
            </a:r>
            <a:r>
              <a:rPr kumimoji="1" lang="en-US" altLang="zh-CN" sz="122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14" name="标题 1"/>
          <p:cNvSpPr txBox="1"/>
          <p:nvPr/>
        </p:nvSpPr>
        <p:spPr>
          <a:xfrm>
            <a:off x="6083943" y="2045774"/>
            <a:ext cx="576603" cy="576603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053200" y="4893176"/>
            <a:ext cx="904062" cy="904062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系统运行环境与部署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63656" y="2489027"/>
            <a:ext cx="4899114" cy="19724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对系统的各个功能模块进行了全面的测试，包括页面管理、用户管理、系统配置、知识库维护等功能，确保各功能正常运行，满足需求分析设计。
测试过程中，模拟了不同用户角色的操作场景，验证了用户权限控制的准确性，如游客只能浏览知识库内容，用户可以发表评论，贡献者可以编写和管理页面，版主可以管理页面内容和评论，管理员拥有系统所有功能权限。</a:t>
            </a:r>
            <a:endParaRPr kumimoji="1" lang="zh-CN" altLang="en-US" dirty="0"/>
          </a:p>
        </p:txBody>
      </p:sp>
      <p:sp>
        <p:nvSpPr>
          <p:cNvPr id="10" name="标题 1"/>
          <p:cNvSpPr txBox="1"/>
          <p:nvPr/>
        </p:nvSpPr>
        <p:spPr>
          <a:xfrm>
            <a:off x="660400" y="2088709"/>
            <a:ext cx="4905628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600" dirty="0" err="1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功能测试</a:t>
            </a:r>
            <a:endParaRPr kumimoji="1" lang="zh-CN" altLang="en-US" dirty="0"/>
          </a:p>
        </p:txBody>
      </p:sp>
      <p:sp>
        <p:nvSpPr>
          <p:cNvPr id="11" name="标题 1"/>
          <p:cNvSpPr txBox="1"/>
          <p:nvPr/>
        </p:nvSpPr>
        <p:spPr>
          <a:xfrm>
            <a:off x="6629229" y="2489028"/>
            <a:ext cx="4886414" cy="19724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在性能方面，对系统进行了优化，包括数据库查询优化、缓存策略优化、页面加载优化等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通过优化数据库索引、查询语句，提高了数据库的读写效率；采用缓存技术，减少了对数据库的频繁访问，提高了系统的响应速度；对页面进行压缩和优化，减少了页面加载时间，提升了用户体验。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/>
        </p:nvSpPr>
        <p:spPr>
          <a:xfrm>
            <a:off x="6613272" y="2088709"/>
            <a:ext cx="4905628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性能优化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系统功能测试与优化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1642946"/>
            <a:ext cx="4588933" cy="5215054"/>
          </a:xfrm>
          <a:prstGeom prst="round1Rect">
            <a:avLst>
              <a:gd name="adj" fmla="val 17534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232241" y="2400941"/>
            <a:ext cx="339945" cy="3885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标题 1"/>
          <p:cNvSpPr txBox="1"/>
          <p:nvPr/>
        </p:nvSpPr>
        <p:spPr>
          <a:xfrm>
            <a:off x="927982" y="3786545"/>
            <a:ext cx="4139407" cy="2068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经过几天的系统实际试用，系统运行情况良好，各功能完善且运行正常，整体稳定可靠，无明显Bug发生，也未发现明显缺陷或异常。
页面响应速度、加载速度和接口响应速度均达到了预期设计，满足前期需求分析设计，已具备稳定运行的条件。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428372" y="6172200"/>
            <a:ext cx="546100" cy="68519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392463" y="2220913"/>
            <a:ext cx="773964" cy="773964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381294" y="3786545"/>
            <a:ext cx="4137606" cy="24541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系统已经在浙江蓝媒信息科技有限公司部署上线试用，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在实际应用中，明显改善了企业中部门间的知识交流障碍问题，增强了员工获取知识的便捷性和准确性，促进了企业内部知识共享与创新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据</a:t>
            </a: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部分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用户反馈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，</a:t>
            </a: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希望可以增加上传图片直接识别成文字的功能（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OCR</a:t>
            </a: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）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,</a:t>
            </a: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方便用户可以直接上传文字类图片直接生成知识库。</a:t>
            </a:r>
            <a:endParaRPr kumimoji="1" lang="zh-CN" altLang="en-US" dirty="0"/>
          </a:p>
        </p:txBody>
      </p:sp>
      <p:sp>
        <p:nvSpPr>
          <p:cNvPr id="9" name="标题 1"/>
          <p:cNvSpPr txBox="1"/>
          <p:nvPr/>
        </p:nvSpPr>
        <p:spPr>
          <a:xfrm>
            <a:off x="10972800" y="6172200"/>
            <a:ext cx="546100" cy="68519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621612" y="2416676"/>
            <a:ext cx="315663" cy="38243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927982" y="3417004"/>
            <a:ext cx="4347782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系统运行稳定性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381294" y="3417004"/>
            <a:ext cx="4137606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用户反馈与改进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系统运行效果与反馈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74744" y="545124"/>
            <a:ext cx="5547358" cy="5767753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343464" y="1164958"/>
            <a:ext cx="4048436" cy="22665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06</a:t>
            </a:r>
            <a:endParaRPr kumimoji="1" lang="zh-CN" altLang="en-US"/>
          </a:p>
        </p:txBody>
      </p:sp>
      <p:cxnSp>
        <p:nvCxnSpPr>
          <p:cNvPr id="5" name="标题 1"/>
          <p:cNvCxnSpPr/>
          <p:nvPr/>
        </p:nvCxnSpPr>
        <p:spPr>
          <a:xfrm>
            <a:off x="10603229" y="3509090"/>
            <a:ext cx="792000" cy="0"/>
          </a:xfrm>
          <a:prstGeom prst="line">
            <a:avLst/>
          </a:prstGeom>
          <a:noFill/>
          <a:ln w="31750" cap="sq">
            <a:solidFill>
              <a:schemeClr val="accent2"/>
            </a:solidFill>
            <a:miter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/>
          </a:blip>
          <a:srcRect l="24668" t="2320" r="24977" b="2607"/>
          <a:stretch>
            <a:fillRect/>
          </a:stretch>
        </p:blipFill>
        <p:spPr>
          <a:xfrm>
            <a:off x="0" y="-27384"/>
            <a:ext cx="6532991" cy="6912768"/>
          </a:xfrm>
          <a:custGeom>
            <a:avLst/>
            <a:gdLst/>
            <a:ahLst/>
            <a:cxnLst/>
            <a:rect l="l" t="t" r="r" b="b"/>
            <a:pathLst>
              <a:path w="6527800" h="6908800">
                <a:moveTo>
                  <a:pt x="0" y="0"/>
                </a:moveTo>
                <a:lnTo>
                  <a:pt x="6532991" y="0"/>
                </a:lnTo>
                <a:lnTo>
                  <a:pt x="6532991" y="6912768"/>
                </a:lnTo>
                <a:lnTo>
                  <a:pt x="0" y="691276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0" y="-27384"/>
            <a:ext cx="6532991" cy="6912768"/>
          </a:xfrm>
          <a:prstGeom prst="rect">
            <a:avLst/>
          </a:prstGeom>
          <a:solidFill>
            <a:schemeClr val="tx1">
              <a:alpha val="5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4720" y="3875056"/>
            <a:ext cx="4374180" cy="24313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3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总结与展望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906496" y="2173387"/>
            <a:ext cx="799346" cy="79934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254000" dist="1016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000364" y="2410463"/>
            <a:ext cx="611612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06496" y="3885267"/>
            <a:ext cx="799346" cy="799346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>
            <a:outerShdw blurRad="254000" dist="101600" dir="5400000" algn="t" rotWithShape="0">
              <a:schemeClr val="accent2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58516" y="4122343"/>
            <a:ext cx="695306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411957" y="2173387"/>
            <a:ext cx="2280534" cy="7993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项目成果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298824" y="1798615"/>
            <a:ext cx="5973980" cy="15488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182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本次开发的基于.Net平台的企业内部知识库系统，成功解决了企业内部知识分散、难以查找与利用的问题，实现了企业内部知识的集中存储、高效检索和便捷共享。
系统在设计过程中充分利用了.Net平台的强大功能特性，结合先进的数据库技术，确保了系统的稳定性和高扩展性。主要功能包括知识录入、知识分类与标签管理、智能检索等模块，满足了企业内部知识管理的需求。</a:t>
            </a:r>
            <a:endParaRPr kumimoji="1" lang="zh-CN" altLang="en-US" dirty="0"/>
          </a:p>
        </p:txBody>
      </p:sp>
      <p:sp>
        <p:nvSpPr>
          <p:cNvPr id="9" name="标题 1"/>
          <p:cNvSpPr txBox="1"/>
          <p:nvPr/>
        </p:nvSpPr>
        <p:spPr>
          <a:xfrm rot="5400000">
            <a:off x="1705841" y="2316826"/>
            <a:ext cx="512468" cy="512468"/>
          </a:xfrm>
          <a:prstGeom prst="blockArc">
            <a:avLst>
              <a:gd name="adj1" fmla="val 10800000"/>
              <a:gd name="adj2" fmla="val 194251"/>
              <a:gd name="adj3" fmla="val 15161"/>
            </a:avLst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411958" y="3885267"/>
            <a:ext cx="2280534" cy="7993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项目意义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298824" y="3510495"/>
            <a:ext cx="5973980" cy="15488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系统的运行有效提升了企业知识管理的效率，改善了部门间的知识交流障碍，促进了知识共享与创新，为企业的发展提供了有力的知识支持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本项目在企业内部知识管理领域具有重要的应用价值和推广意义，为其他企业构建知识管理系统提供了参考和借鉴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/>
        </p:nvSpPr>
        <p:spPr>
          <a:xfrm rot="5400000">
            <a:off x="1705841" y="4028706"/>
            <a:ext cx="512468" cy="512468"/>
          </a:xfrm>
          <a:prstGeom prst="blockArc">
            <a:avLst>
              <a:gd name="adj1" fmla="val 10800000"/>
              <a:gd name="adj2" fmla="val 194251"/>
              <a:gd name="adj3" fmla="val 15161"/>
            </a:avLst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862725" y="2449950"/>
            <a:ext cx="247387" cy="246221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862725" y="4161830"/>
            <a:ext cx="247387" cy="246221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项目总结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268200" cy="68834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3969657" y="1665453"/>
            <a:ext cx="3729808" cy="2126405"/>
          </a:xfrm>
          <a:custGeom>
            <a:avLst/>
            <a:gdLst>
              <a:gd name="connsiteX0" fmla="*/ 2079674 w 3729808"/>
              <a:gd name="connsiteY0" fmla="*/ 502 h 2126405"/>
              <a:gd name="connsiteX1" fmla="*/ 3512384 w 3729808"/>
              <a:gd name="connsiteY1" fmla="*/ 513845 h 2126405"/>
              <a:gd name="connsiteX2" fmla="*/ 3561940 w 3729808"/>
              <a:gd name="connsiteY2" fmla="*/ 559816 h 2126405"/>
              <a:gd name="connsiteX3" fmla="*/ 3729808 w 3729808"/>
              <a:gd name="connsiteY3" fmla="*/ 391947 h 2126405"/>
              <a:gd name="connsiteX4" fmla="*/ 3729808 w 3729808"/>
              <a:gd name="connsiteY4" fmla="*/ 1306347 h 2126405"/>
              <a:gd name="connsiteX5" fmla="*/ 2815408 w 3729808"/>
              <a:gd name="connsiteY5" fmla="*/ 1306347 h 2126405"/>
              <a:gd name="connsiteX6" fmla="*/ 2961619 w 3729808"/>
              <a:gd name="connsiteY6" fmla="*/ 1160137 h 2126405"/>
              <a:gd name="connsiteX7" fmla="*/ 2886504 w 3729808"/>
              <a:gd name="connsiteY7" fmla="*/ 1095493 h 2126405"/>
              <a:gd name="connsiteX8" fmla="*/ 1636192 w 3729808"/>
              <a:gd name="connsiteY8" fmla="*/ 943078 h 2126405"/>
              <a:gd name="connsiteX9" fmla="*/ 845518 w 3729808"/>
              <a:gd name="connsiteY9" fmla="*/ 2126405 h 2126405"/>
              <a:gd name="connsiteX10" fmla="*/ 0 w 3729808"/>
              <a:gd name="connsiteY10" fmla="*/ 2126405 h 2126405"/>
              <a:gd name="connsiteX11" fmla="*/ 1312627 w 3729808"/>
              <a:gd name="connsiteY11" fmla="*/ 161920 h 2126405"/>
              <a:gd name="connsiteX12" fmla="*/ 2079674 w 3729808"/>
              <a:gd name="connsiteY12" fmla="*/ 502 h 2126405"/>
            </a:gdLst>
            <a:ahLst/>
            <a:cxnLst/>
            <a:rect l="l" t="t" r="r" b="b"/>
            <a:pathLst>
              <a:path w="3729808" h="2126405">
                <a:moveTo>
                  <a:pt x="2079674" y="502"/>
                </a:moveTo>
                <a:cubicBezTo>
                  <a:pt x="2597127" y="-10749"/>
                  <a:pt x="3109402" y="167269"/>
                  <a:pt x="3512384" y="513845"/>
                </a:cubicBezTo>
                <a:lnTo>
                  <a:pt x="3561940" y="559816"/>
                </a:lnTo>
                <a:lnTo>
                  <a:pt x="3729808" y="391947"/>
                </a:lnTo>
                <a:lnTo>
                  <a:pt x="3729808" y="1306347"/>
                </a:lnTo>
                <a:lnTo>
                  <a:pt x="2815408" y="1306347"/>
                </a:lnTo>
                <a:lnTo>
                  <a:pt x="2961619" y="1160137"/>
                </a:lnTo>
                <a:lnTo>
                  <a:pt x="2886504" y="1095493"/>
                </a:lnTo>
                <a:cubicBezTo>
                  <a:pt x="2529113" y="831827"/>
                  <a:pt x="2054978" y="769611"/>
                  <a:pt x="1636192" y="943078"/>
                </a:cubicBezTo>
                <a:cubicBezTo>
                  <a:pt x="1157581" y="1141325"/>
                  <a:pt x="845518" y="1608360"/>
                  <a:pt x="845518" y="2126405"/>
                </a:cubicBezTo>
                <a:lnTo>
                  <a:pt x="0" y="2126405"/>
                </a:lnTo>
                <a:cubicBezTo>
                  <a:pt x="0" y="1266379"/>
                  <a:pt x="518067" y="491037"/>
                  <a:pt x="1312627" y="161920"/>
                </a:cubicBezTo>
                <a:cubicBezTo>
                  <a:pt x="1560927" y="59071"/>
                  <a:pt x="1820948" y="6128"/>
                  <a:pt x="2079674" y="502"/>
                </a:cubicBezTo>
                <a:close/>
              </a:path>
            </a:pathLst>
          </a:custGeom>
          <a:gradFill>
            <a:gsLst>
              <a:gs pos="18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flipH="1" flipV="1">
            <a:off x="4449966" y="3581338"/>
            <a:ext cx="3729808" cy="2126405"/>
          </a:xfrm>
          <a:custGeom>
            <a:avLst/>
            <a:gdLst>
              <a:gd name="connsiteX0" fmla="*/ 2079674 w 3729808"/>
              <a:gd name="connsiteY0" fmla="*/ 502 h 2126405"/>
              <a:gd name="connsiteX1" fmla="*/ 3512384 w 3729808"/>
              <a:gd name="connsiteY1" fmla="*/ 513845 h 2126405"/>
              <a:gd name="connsiteX2" fmla="*/ 3561940 w 3729808"/>
              <a:gd name="connsiteY2" fmla="*/ 559816 h 2126405"/>
              <a:gd name="connsiteX3" fmla="*/ 3729808 w 3729808"/>
              <a:gd name="connsiteY3" fmla="*/ 391947 h 2126405"/>
              <a:gd name="connsiteX4" fmla="*/ 3729808 w 3729808"/>
              <a:gd name="connsiteY4" fmla="*/ 1306347 h 2126405"/>
              <a:gd name="connsiteX5" fmla="*/ 2815408 w 3729808"/>
              <a:gd name="connsiteY5" fmla="*/ 1306347 h 2126405"/>
              <a:gd name="connsiteX6" fmla="*/ 2961619 w 3729808"/>
              <a:gd name="connsiteY6" fmla="*/ 1160137 h 2126405"/>
              <a:gd name="connsiteX7" fmla="*/ 2886504 w 3729808"/>
              <a:gd name="connsiteY7" fmla="*/ 1095493 h 2126405"/>
              <a:gd name="connsiteX8" fmla="*/ 1636192 w 3729808"/>
              <a:gd name="connsiteY8" fmla="*/ 943078 h 2126405"/>
              <a:gd name="connsiteX9" fmla="*/ 845518 w 3729808"/>
              <a:gd name="connsiteY9" fmla="*/ 2126405 h 2126405"/>
              <a:gd name="connsiteX10" fmla="*/ 0 w 3729808"/>
              <a:gd name="connsiteY10" fmla="*/ 2126405 h 2126405"/>
              <a:gd name="connsiteX11" fmla="*/ 1312627 w 3729808"/>
              <a:gd name="connsiteY11" fmla="*/ 161920 h 2126405"/>
              <a:gd name="connsiteX12" fmla="*/ 2079674 w 3729808"/>
              <a:gd name="connsiteY12" fmla="*/ 502 h 2126405"/>
            </a:gdLst>
            <a:ahLst/>
            <a:cxnLst/>
            <a:rect l="l" t="t" r="r" b="b"/>
            <a:pathLst>
              <a:path w="3729808" h="2126405">
                <a:moveTo>
                  <a:pt x="2079674" y="502"/>
                </a:moveTo>
                <a:cubicBezTo>
                  <a:pt x="2597127" y="-10749"/>
                  <a:pt x="3109402" y="167269"/>
                  <a:pt x="3512384" y="513845"/>
                </a:cubicBezTo>
                <a:lnTo>
                  <a:pt x="3561940" y="559816"/>
                </a:lnTo>
                <a:lnTo>
                  <a:pt x="3729808" y="391947"/>
                </a:lnTo>
                <a:lnTo>
                  <a:pt x="3729808" y="1306347"/>
                </a:lnTo>
                <a:lnTo>
                  <a:pt x="2815408" y="1306347"/>
                </a:lnTo>
                <a:lnTo>
                  <a:pt x="2961619" y="1160137"/>
                </a:lnTo>
                <a:lnTo>
                  <a:pt x="2886504" y="1095493"/>
                </a:lnTo>
                <a:cubicBezTo>
                  <a:pt x="2529113" y="831827"/>
                  <a:pt x="2054978" y="769611"/>
                  <a:pt x="1636192" y="943078"/>
                </a:cubicBezTo>
                <a:cubicBezTo>
                  <a:pt x="1157581" y="1141325"/>
                  <a:pt x="845518" y="1608360"/>
                  <a:pt x="845518" y="2126405"/>
                </a:cubicBezTo>
                <a:lnTo>
                  <a:pt x="0" y="2126405"/>
                </a:lnTo>
                <a:cubicBezTo>
                  <a:pt x="0" y="1266379"/>
                  <a:pt x="518067" y="491037"/>
                  <a:pt x="1312627" y="161920"/>
                </a:cubicBezTo>
                <a:cubicBezTo>
                  <a:pt x="1560927" y="59071"/>
                  <a:pt x="1820948" y="6128"/>
                  <a:pt x="2079674" y="502"/>
                </a:cubicBezTo>
                <a:close/>
              </a:path>
            </a:pathLst>
          </a:custGeom>
          <a:gradFill>
            <a:gsLst>
              <a:gs pos="18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71513" y="1561420"/>
            <a:ext cx="3496627" cy="4252686"/>
          </a:xfrm>
          <a:prstGeom prst="roundRect">
            <a:avLst>
              <a:gd name="adj" fmla="val 6841"/>
            </a:avLst>
          </a:prstGeom>
          <a:solidFill>
            <a:schemeClr val="bg1"/>
          </a:solidFill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008121" y="1561420"/>
            <a:ext cx="3496627" cy="4252686"/>
          </a:xfrm>
          <a:prstGeom prst="roundRect">
            <a:avLst>
              <a:gd name="adj" fmla="val 6841"/>
            </a:avLst>
          </a:prstGeom>
          <a:solidFill>
            <a:schemeClr val="bg1"/>
          </a:solidFill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080640" y="1858984"/>
            <a:ext cx="678372" cy="615022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accent1"/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417248" y="1848618"/>
            <a:ext cx="678372" cy="656486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accent1"/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599357" y="3175000"/>
            <a:ext cx="956397" cy="950409"/>
          </a:xfrm>
          <a:custGeom>
            <a:avLst/>
            <a:gdLst>
              <a:gd name="connsiteX0" fmla="*/ 1371696 w 1870330"/>
              <a:gd name="connsiteY0" fmla="*/ 1296270 h 1845296"/>
              <a:gd name="connsiteX1" fmla="*/ 1371696 w 1870330"/>
              <a:gd name="connsiteY1" fmla="*/ 1371136 h 1845296"/>
              <a:gd name="connsiteX2" fmla="*/ 1671448 w 1870330"/>
              <a:gd name="connsiteY2" fmla="*/ 1371136 h 1845296"/>
              <a:gd name="connsiteX3" fmla="*/ 1671448 w 1870330"/>
              <a:gd name="connsiteY3" fmla="*/ 1296270 h 1845296"/>
              <a:gd name="connsiteX4" fmla="*/ 1371696 w 1870330"/>
              <a:gd name="connsiteY4" fmla="*/ 996899 h 1845296"/>
              <a:gd name="connsiteX5" fmla="*/ 1371696 w 1870330"/>
              <a:gd name="connsiteY5" fmla="*/ 1071765 h 1845296"/>
              <a:gd name="connsiteX6" fmla="*/ 1671448 w 1870330"/>
              <a:gd name="connsiteY6" fmla="*/ 1071765 h 1845296"/>
              <a:gd name="connsiteX7" fmla="*/ 1671448 w 1870330"/>
              <a:gd name="connsiteY7" fmla="*/ 996899 h 1845296"/>
              <a:gd name="connsiteX8" fmla="*/ 1371696 w 1870330"/>
              <a:gd name="connsiteY8" fmla="*/ 747820 h 1845296"/>
              <a:gd name="connsiteX9" fmla="*/ 1371696 w 1870330"/>
              <a:gd name="connsiteY9" fmla="*/ 822401 h 1845296"/>
              <a:gd name="connsiteX10" fmla="*/ 1671448 w 1870330"/>
              <a:gd name="connsiteY10" fmla="*/ 822401 h 1845296"/>
              <a:gd name="connsiteX11" fmla="*/ 1671448 w 1870330"/>
              <a:gd name="connsiteY11" fmla="*/ 747820 h 1845296"/>
              <a:gd name="connsiteX12" fmla="*/ 1371696 w 1870330"/>
              <a:gd name="connsiteY12" fmla="*/ 473405 h 1845296"/>
              <a:gd name="connsiteX13" fmla="*/ 1371696 w 1870330"/>
              <a:gd name="connsiteY13" fmla="*/ 547986 h 1845296"/>
              <a:gd name="connsiteX14" fmla="*/ 1671448 w 1870330"/>
              <a:gd name="connsiteY14" fmla="*/ 547986 h 1845296"/>
              <a:gd name="connsiteX15" fmla="*/ 1671448 w 1870330"/>
              <a:gd name="connsiteY15" fmla="*/ 473405 h 1845296"/>
              <a:gd name="connsiteX16" fmla="*/ 1221963 w 1870330"/>
              <a:gd name="connsiteY16" fmla="*/ 224040 h 1845296"/>
              <a:gd name="connsiteX17" fmla="*/ 1794130 w 1870330"/>
              <a:gd name="connsiteY17" fmla="*/ 224040 h 1845296"/>
              <a:gd name="connsiteX18" fmla="*/ 1870330 w 1870330"/>
              <a:gd name="connsiteY18" fmla="*/ 298811 h 1845296"/>
              <a:gd name="connsiteX19" fmla="*/ 1870330 w 1870330"/>
              <a:gd name="connsiteY19" fmla="*/ 1570971 h 1845296"/>
              <a:gd name="connsiteX20" fmla="*/ 1794130 w 1870330"/>
              <a:gd name="connsiteY20" fmla="*/ 1645742 h 1845296"/>
              <a:gd name="connsiteX21" fmla="*/ 1221963 w 1870330"/>
              <a:gd name="connsiteY21" fmla="*/ 1645742 h 1845296"/>
              <a:gd name="connsiteX22" fmla="*/ 1221963 w 1870330"/>
              <a:gd name="connsiteY22" fmla="*/ 1383804 h 1845296"/>
              <a:gd name="connsiteX23" fmla="*/ 1298163 w 1870330"/>
              <a:gd name="connsiteY23" fmla="*/ 1383804 h 1845296"/>
              <a:gd name="connsiteX24" fmla="*/ 1298163 w 1870330"/>
              <a:gd name="connsiteY24" fmla="*/ 1309033 h 1845296"/>
              <a:gd name="connsiteX25" fmla="*/ 1221963 w 1870330"/>
              <a:gd name="connsiteY25" fmla="*/ 1309033 h 1845296"/>
              <a:gd name="connsiteX26" fmla="*/ 1221963 w 1870330"/>
              <a:gd name="connsiteY26" fmla="*/ 1084434 h 1845296"/>
              <a:gd name="connsiteX27" fmla="*/ 1298163 w 1870330"/>
              <a:gd name="connsiteY27" fmla="*/ 1084434 h 1845296"/>
              <a:gd name="connsiteX28" fmla="*/ 1298163 w 1870330"/>
              <a:gd name="connsiteY28" fmla="*/ 1009662 h 1845296"/>
              <a:gd name="connsiteX29" fmla="*/ 1221963 w 1870330"/>
              <a:gd name="connsiteY29" fmla="*/ 1009662 h 1845296"/>
              <a:gd name="connsiteX30" fmla="*/ 1221963 w 1870330"/>
              <a:gd name="connsiteY30" fmla="*/ 822496 h 1845296"/>
              <a:gd name="connsiteX31" fmla="*/ 1298163 w 1870330"/>
              <a:gd name="connsiteY31" fmla="*/ 822496 h 1845296"/>
              <a:gd name="connsiteX32" fmla="*/ 1298163 w 1870330"/>
              <a:gd name="connsiteY32" fmla="*/ 747725 h 1845296"/>
              <a:gd name="connsiteX33" fmla="*/ 1221963 w 1870330"/>
              <a:gd name="connsiteY33" fmla="*/ 747725 h 1845296"/>
              <a:gd name="connsiteX34" fmla="*/ 1221963 w 1870330"/>
              <a:gd name="connsiteY34" fmla="*/ 560654 h 1845296"/>
              <a:gd name="connsiteX35" fmla="*/ 1298163 w 1870330"/>
              <a:gd name="connsiteY35" fmla="*/ 560654 h 1845296"/>
              <a:gd name="connsiteX36" fmla="*/ 1298163 w 1870330"/>
              <a:gd name="connsiteY36" fmla="*/ 485883 h 1845296"/>
              <a:gd name="connsiteX37" fmla="*/ 1221963 w 1870330"/>
              <a:gd name="connsiteY37" fmla="*/ 485883 h 1845296"/>
              <a:gd name="connsiteX38" fmla="*/ 1054227 w 1870330"/>
              <a:gd name="connsiteY38" fmla="*/ 393 h 1845296"/>
              <a:gd name="connsiteX39" fmla="*/ 1054132 w 1870330"/>
              <a:gd name="connsiteY39" fmla="*/ 869 h 1845296"/>
              <a:gd name="connsiteX40" fmla="*/ 1083754 w 1870330"/>
              <a:gd name="connsiteY40" fmla="*/ 7727 h 1845296"/>
              <a:gd name="connsiteX41" fmla="*/ 1097470 w 1870330"/>
              <a:gd name="connsiteY41" fmla="*/ 36302 h 1845296"/>
              <a:gd name="connsiteX42" fmla="*/ 1097470 w 1870330"/>
              <a:gd name="connsiteY42" fmla="*/ 1808714 h 1845296"/>
              <a:gd name="connsiteX43" fmla="*/ 1083754 w 1870330"/>
              <a:gd name="connsiteY43" fmla="*/ 1837289 h 1845296"/>
              <a:gd name="connsiteX44" fmla="*/ 1060895 w 1870330"/>
              <a:gd name="connsiteY44" fmla="*/ 1845290 h 1845296"/>
              <a:gd name="connsiteX45" fmla="*/ 1053941 w 1870330"/>
              <a:gd name="connsiteY45" fmla="*/ 1844148 h 1845296"/>
              <a:gd name="connsiteX46" fmla="*/ 29623 w 1870330"/>
              <a:gd name="connsiteY46" fmla="*/ 1647932 h 1845296"/>
              <a:gd name="connsiteX47" fmla="*/ 0 w 1870330"/>
              <a:gd name="connsiteY47" fmla="*/ 1611071 h 1845296"/>
              <a:gd name="connsiteX48" fmla="*/ 0 w 1870330"/>
              <a:gd name="connsiteY48" fmla="*/ 233375 h 1845296"/>
              <a:gd name="connsiteX49" fmla="*/ 29813 w 1870330"/>
              <a:gd name="connsiteY49" fmla="*/ 196513 h 1845296"/>
            </a:gdLst>
            <a:ahLst/>
            <a:cxnLst/>
            <a:rect l="l" t="t" r="r" b="b"/>
            <a:pathLst>
              <a:path w="1870330" h="1845296">
                <a:moveTo>
                  <a:pt x="1371696" y="1296270"/>
                </a:moveTo>
                <a:lnTo>
                  <a:pt x="1371696" y="1371136"/>
                </a:lnTo>
                <a:lnTo>
                  <a:pt x="1671448" y="1371136"/>
                </a:lnTo>
                <a:lnTo>
                  <a:pt x="1671448" y="1296270"/>
                </a:lnTo>
                <a:close/>
                <a:moveTo>
                  <a:pt x="1371696" y="996899"/>
                </a:moveTo>
                <a:lnTo>
                  <a:pt x="1371696" y="1071765"/>
                </a:lnTo>
                <a:lnTo>
                  <a:pt x="1671448" y="1071765"/>
                </a:lnTo>
                <a:lnTo>
                  <a:pt x="1671448" y="996899"/>
                </a:lnTo>
                <a:close/>
                <a:moveTo>
                  <a:pt x="1371696" y="747820"/>
                </a:moveTo>
                <a:lnTo>
                  <a:pt x="1371696" y="822401"/>
                </a:lnTo>
                <a:lnTo>
                  <a:pt x="1671448" y="822401"/>
                </a:lnTo>
                <a:lnTo>
                  <a:pt x="1671448" y="747820"/>
                </a:lnTo>
                <a:close/>
                <a:moveTo>
                  <a:pt x="1371696" y="473405"/>
                </a:moveTo>
                <a:lnTo>
                  <a:pt x="1371696" y="547986"/>
                </a:lnTo>
                <a:lnTo>
                  <a:pt x="1671448" y="547986"/>
                </a:lnTo>
                <a:lnTo>
                  <a:pt x="1671448" y="473405"/>
                </a:lnTo>
                <a:close/>
                <a:moveTo>
                  <a:pt x="1221963" y="224040"/>
                </a:moveTo>
                <a:lnTo>
                  <a:pt x="1794130" y="224040"/>
                </a:lnTo>
                <a:cubicBezTo>
                  <a:pt x="1835792" y="223723"/>
                  <a:pt x="1869863" y="257155"/>
                  <a:pt x="1870330" y="298811"/>
                </a:cubicBezTo>
                <a:lnTo>
                  <a:pt x="1870330" y="1570971"/>
                </a:lnTo>
                <a:cubicBezTo>
                  <a:pt x="1869863" y="1612623"/>
                  <a:pt x="1835792" y="1646056"/>
                  <a:pt x="1794130" y="1645742"/>
                </a:cubicBezTo>
                <a:lnTo>
                  <a:pt x="1221963" y="1645742"/>
                </a:lnTo>
                <a:lnTo>
                  <a:pt x="1221963" y="1383804"/>
                </a:lnTo>
                <a:lnTo>
                  <a:pt x="1298163" y="1383804"/>
                </a:lnTo>
                <a:lnTo>
                  <a:pt x="1298163" y="1309033"/>
                </a:lnTo>
                <a:lnTo>
                  <a:pt x="1221963" y="1309033"/>
                </a:lnTo>
                <a:lnTo>
                  <a:pt x="1221963" y="1084434"/>
                </a:lnTo>
                <a:lnTo>
                  <a:pt x="1298163" y="1084434"/>
                </a:lnTo>
                <a:lnTo>
                  <a:pt x="1298163" y="1009662"/>
                </a:lnTo>
                <a:lnTo>
                  <a:pt x="1221963" y="1009662"/>
                </a:lnTo>
                <a:lnTo>
                  <a:pt x="1221963" y="822496"/>
                </a:lnTo>
                <a:lnTo>
                  <a:pt x="1298163" y="822496"/>
                </a:lnTo>
                <a:lnTo>
                  <a:pt x="1298163" y="747725"/>
                </a:lnTo>
                <a:lnTo>
                  <a:pt x="1221963" y="747725"/>
                </a:lnTo>
                <a:lnTo>
                  <a:pt x="1221963" y="560654"/>
                </a:lnTo>
                <a:lnTo>
                  <a:pt x="1298163" y="560654"/>
                </a:lnTo>
                <a:lnTo>
                  <a:pt x="1298163" y="485883"/>
                </a:lnTo>
                <a:lnTo>
                  <a:pt x="1221963" y="485883"/>
                </a:lnTo>
                <a:close/>
                <a:moveTo>
                  <a:pt x="1054227" y="393"/>
                </a:moveTo>
                <a:lnTo>
                  <a:pt x="1054132" y="869"/>
                </a:lnTo>
                <a:cubicBezTo>
                  <a:pt x="1064533" y="-1498"/>
                  <a:pt x="1075449" y="1029"/>
                  <a:pt x="1083754" y="7727"/>
                </a:cubicBezTo>
                <a:cubicBezTo>
                  <a:pt x="1092260" y="14808"/>
                  <a:pt x="1097261" y="25237"/>
                  <a:pt x="1097470" y="36302"/>
                </a:cubicBezTo>
                <a:lnTo>
                  <a:pt x="1097470" y="1808714"/>
                </a:lnTo>
                <a:cubicBezTo>
                  <a:pt x="1097271" y="1819783"/>
                  <a:pt x="1092260" y="1830212"/>
                  <a:pt x="1083754" y="1837289"/>
                </a:cubicBezTo>
                <a:cubicBezTo>
                  <a:pt x="1077344" y="1842614"/>
                  <a:pt x="1069229" y="1845452"/>
                  <a:pt x="1060895" y="1845290"/>
                </a:cubicBezTo>
                <a:cubicBezTo>
                  <a:pt x="1058551" y="1845100"/>
                  <a:pt x="1056227" y="1844719"/>
                  <a:pt x="1053941" y="1844148"/>
                </a:cubicBezTo>
                <a:lnTo>
                  <a:pt x="29623" y="1647932"/>
                </a:lnTo>
                <a:cubicBezTo>
                  <a:pt x="12259" y="1644227"/>
                  <a:pt x="-124" y="1628825"/>
                  <a:pt x="0" y="1611071"/>
                </a:cubicBezTo>
                <a:lnTo>
                  <a:pt x="0" y="233375"/>
                </a:lnTo>
                <a:cubicBezTo>
                  <a:pt x="-105" y="215558"/>
                  <a:pt x="12373" y="200139"/>
                  <a:pt x="29813" y="19651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48983" y="2722671"/>
            <a:ext cx="2965648" cy="468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功能拓展与优化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42831" y="3173673"/>
            <a:ext cx="2971800" cy="176878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在未来的工作中，可以进一步拓展系统的功能，如增加知识推荐功能，根据用户的浏览和搜索历史，为用户推荐相关的知识内容，提高知识发现的效率</a:t>
            </a:r>
            <a:r>
              <a:rPr kumimoji="1" lang="zh-CN" altLang="en-US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等。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/>
        </p:nvSpPr>
        <p:spPr>
          <a:xfrm>
            <a:off x="8270534" y="3076734"/>
            <a:ext cx="2971800" cy="24932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随着技术的不断发展，可以考虑引入人工智能和机器学习技术，实现知识的智能管理和分析，如自动提取知识的关键信息、生成知识摘要等</a:t>
            </a: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
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关注.Net平台和数据库技术的最新发展，及时对系统进行技术升级，提升系统的性能和安全性，以适应企业不断发展的需求</a:t>
            </a: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>
            <a:off x="8276883" y="2722671"/>
            <a:ext cx="2965648" cy="468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A0A759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技术创新与升级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1385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未来展望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9381400" flipH="1">
            <a:off x="78135" y="464640"/>
            <a:ext cx="653381" cy="436022"/>
          </a:xfrm>
          <a:custGeom>
            <a:avLst/>
            <a:gdLst>
              <a:gd name="connsiteX0" fmla="*/ 362469 w 653381"/>
              <a:gd name="connsiteY0" fmla="*/ 4241 h 436022"/>
              <a:gd name="connsiteX1" fmla="*/ 396364 w 653381"/>
              <a:gd name="connsiteY1" fmla="*/ 61368 h 436022"/>
              <a:gd name="connsiteX2" fmla="*/ 396732 w 653381"/>
              <a:gd name="connsiteY2" fmla="*/ 137992 h 436022"/>
              <a:gd name="connsiteX3" fmla="*/ 572317 w 653381"/>
              <a:gd name="connsiteY3" fmla="*/ 137992 h 436022"/>
              <a:gd name="connsiteX4" fmla="*/ 653381 w 653381"/>
              <a:gd name="connsiteY4" fmla="*/ 219056 h 436022"/>
              <a:gd name="connsiteX5" fmla="*/ 572317 w 653381"/>
              <a:gd name="connsiteY5" fmla="*/ 300120 h 436022"/>
              <a:gd name="connsiteX6" fmla="*/ 397511 w 653381"/>
              <a:gd name="connsiteY6" fmla="*/ 300120 h 436022"/>
              <a:gd name="connsiteX7" fmla="*/ 397862 w 653381"/>
              <a:gd name="connsiteY7" fmla="*/ 373034 h 436022"/>
              <a:gd name="connsiteX8" fmla="*/ 305140 w 653381"/>
              <a:gd name="connsiteY8" fmla="*/ 427039 h 436022"/>
              <a:gd name="connsiteX9" fmla="*/ 33218 w 653381"/>
              <a:gd name="connsiteY9" fmla="*/ 271065 h 436022"/>
              <a:gd name="connsiteX10" fmla="*/ 33021 w 653381"/>
              <a:gd name="connsiteY10" fmla="*/ 163763 h 436022"/>
              <a:gd name="connsiteX11" fmla="*/ 302805 w 653381"/>
              <a:gd name="connsiteY11" fmla="*/ 7703 h 436022"/>
              <a:gd name="connsiteX12" fmla="*/ 362469 w 653381"/>
              <a:gd name="connsiteY12" fmla="*/ 4241 h 436022"/>
            </a:gdLst>
            <a:ahLst/>
            <a:cxnLst/>
            <a:rect l="l" t="t" r="r" b="b"/>
            <a:pathLst>
              <a:path w="653381" h="436022">
                <a:moveTo>
                  <a:pt x="362469" y="4241"/>
                </a:moveTo>
                <a:cubicBezTo>
                  <a:pt x="378628" y="10999"/>
                  <a:pt x="392701" y="27110"/>
                  <a:pt x="396364" y="61368"/>
                </a:cubicBezTo>
                <a:lnTo>
                  <a:pt x="396732" y="137992"/>
                </a:lnTo>
                <a:lnTo>
                  <a:pt x="572317" y="137992"/>
                </a:lnTo>
                <a:cubicBezTo>
                  <a:pt x="617087" y="137992"/>
                  <a:pt x="653381" y="174286"/>
                  <a:pt x="653381" y="219056"/>
                </a:cubicBezTo>
                <a:cubicBezTo>
                  <a:pt x="653381" y="263826"/>
                  <a:pt x="617087" y="300120"/>
                  <a:pt x="572317" y="300120"/>
                </a:cubicBezTo>
                <a:lnTo>
                  <a:pt x="397511" y="300120"/>
                </a:lnTo>
                <a:lnTo>
                  <a:pt x="397862" y="373034"/>
                </a:lnTo>
                <a:cubicBezTo>
                  <a:pt x="397862" y="373034"/>
                  <a:pt x="389002" y="464424"/>
                  <a:pt x="305140" y="427039"/>
                </a:cubicBezTo>
                <a:lnTo>
                  <a:pt x="33218" y="271065"/>
                </a:lnTo>
                <a:cubicBezTo>
                  <a:pt x="33218" y="271065"/>
                  <a:pt x="-41392" y="217550"/>
                  <a:pt x="33021" y="163763"/>
                </a:cubicBezTo>
                <a:lnTo>
                  <a:pt x="302805" y="7703"/>
                </a:lnTo>
                <a:cubicBezTo>
                  <a:pt x="302805" y="7703"/>
                  <a:pt x="335536" y="-7020"/>
                  <a:pt x="362469" y="424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504" t="1760" r="25401" b="1098"/>
          <a:stretch>
            <a:fillRect/>
          </a:stretch>
        </p:blipFill>
        <p:spPr>
          <a:xfrm>
            <a:off x="1" y="0"/>
            <a:ext cx="4511431" cy="5328366"/>
          </a:xfrm>
          <a:custGeom>
            <a:avLst/>
            <a:gdLst/>
            <a:ahLst/>
            <a:cxnLst/>
            <a:rect l="l" t="t" r="r" b="b"/>
            <a:pathLst>
              <a:path w="4508500" h="5334000">
                <a:moveTo>
                  <a:pt x="0" y="0"/>
                </a:moveTo>
                <a:lnTo>
                  <a:pt x="4511431" y="0"/>
                </a:lnTo>
                <a:lnTo>
                  <a:pt x="4511431" y="5328366"/>
                </a:lnTo>
                <a:lnTo>
                  <a:pt x="0" y="5328366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4511824" y="0"/>
            <a:ext cx="7680176" cy="5328000"/>
          </a:xfrm>
          <a:custGeom>
            <a:avLst/>
            <a:gdLst>
              <a:gd name="connsiteX0" fmla="*/ 0 w 7680176"/>
              <a:gd name="connsiteY0" fmla="*/ 0 h 5328000"/>
              <a:gd name="connsiteX1" fmla="*/ 7680176 w 7680176"/>
              <a:gd name="connsiteY1" fmla="*/ 0 h 5328000"/>
              <a:gd name="connsiteX2" fmla="*/ 7680176 w 7680176"/>
              <a:gd name="connsiteY2" fmla="*/ 5328000 h 5328000"/>
              <a:gd name="connsiteX3" fmla="*/ 0 w 7680176"/>
              <a:gd name="connsiteY3" fmla="*/ 5328000 h 5328000"/>
            </a:gdLst>
            <a:ahLst/>
            <a:cxnLst/>
            <a:rect l="l" t="t" r="r" b="b"/>
            <a:pathLst>
              <a:path w="7680176" h="5328000">
                <a:moveTo>
                  <a:pt x="0" y="0"/>
                </a:moveTo>
                <a:lnTo>
                  <a:pt x="7680176" y="0"/>
                </a:lnTo>
                <a:lnTo>
                  <a:pt x="7680176" y="5328000"/>
                </a:lnTo>
                <a:lnTo>
                  <a:pt x="0" y="532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" y="5328000"/>
            <a:ext cx="4511825" cy="1530000"/>
          </a:xfrm>
          <a:custGeom>
            <a:avLst/>
            <a:gdLst>
              <a:gd name="connsiteX0" fmla="*/ 0 w 4511825"/>
              <a:gd name="connsiteY0" fmla="*/ 0 h 1530000"/>
              <a:gd name="connsiteX1" fmla="*/ 4511825 w 4511825"/>
              <a:gd name="connsiteY1" fmla="*/ 0 h 1530000"/>
              <a:gd name="connsiteX2" fmla="*/ 4511825 w 4511825"/>
              <a:gd name="connsiteY2" fmla="*/ 1530000 h 1530000"/>
              <a:gd name="connsiteX3" fmla="*/ 0 w 4511825"/>
              <a:gd name="connsiteY3" fmla="*/ 1530000 h 1530000"/>
            </a:gdLst>
            <a:ahLst/>
            <a:cxnLst/>
            <a:rect l="l" t="t" r="r" b="b"/>
            <a:pathLst>
              <a:path w="4511825" h="1530000">
                <a:moveTo>
                  <a:pt x="0" y="0"/>
                </a:moveTo>
                <a:lnTo>
                  <a:pt x="4511825" y="0"/>
                </a:lnTo>
                <a:lnTo>
                  <a:pt x="4511825" y="1530000"/>
                </a:lnTo>
                <a:lnTo>
                  <a:pt x="0" y="153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0" y="-183"/>
            <a:ext cx="4511431" cy="532836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4742481" y="1557580"/>
            <a:ext cx="6778006" cy="30531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10007" y="5331417"/>
            <a:ext cx="7681993" cy="9918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510007" y="6300060"/>
            <a:ext cx="7681993" cy="5579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42481" y="5688863"/>
            <a:ext cx="2380839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汇报人</a:t>
            </a: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：</a:t>
            </a: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朱赟昱</a:t>
            </a:r>
            <a:endParaRPr kumimoji="1" lang="zh-CN" altLang="en-US" dirty="0"/>
          </a:p>
        </p:txBody>
      </p:sp>
      <p:sp>
        <p:nvSpPr>
          <p:cNvPr id="11" name="标题 1"/>
          <p:cNvSpPr txBox="1"/>
          <p:nvPr/>
        </p:nvSpPr>
        <p:spPr>
          <a:xfrm>
            <a:off x="6939581" y="5688863"/>
            <a:ext cx="2380839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时间：2025.4</a:t>
            </a:r>
            <a:endParaRPr kumimoji="1"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A0A759"/>
      </a:accent1>
      <a:accent2>
        <a:srgbClr val="778989"/>
      </a:accent2>
      <a:accent3>
        <a:srgbClr val="A25C5C"/>
      </a:accent3>
      <a:accent4>
        <a:srgbClr val="748E64"/>
      </a:accent4>
      <a:accent5>
        <a:srgbClr val="5F5F5F"/>
      </a:accent5>
      <a:accent6>
        <a:srgbClr val="808080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875</Words>
  <Application>Microsoft Office PowerPoint</Application>
  <PresentationFormat>宽屏</PresentationFormat>
  <Paragraphs>115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Source Han Sans</vt:lpstr>
      <vt:lpstr>等线</vt:lpstr>
      <vt:lpstr>OPPOSans B</vt:lpstr>
      <vt:lpstr>Source Han Sans CN Bold</vt:lpstr>
      <vt:lpstr>微软雅黑</vt:lpstr>
      <vt:lpstr>Arial</vt:lpstr>
      <vt:lpstr>Dream-XiaYiGBT</vt:lpstr>
      <vt:lpstr>OPPOSans 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Zel Zhu</cp:lastModifiedBy>
  <cp:revision>16</cp:revision>
  <dcterms:modified xsi:type="dcterms:W3CDTF">2025-04-12T19:39:51Z</dcterms:modified>
</cp:coreProperties>
</file>